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08" r:id="rId2"/>
  </p:sldMasterIdLst>
  <p:notesMasterIdLst>
    <p:notesMasterId r:id="rId20"/>
  </p:notesMasterIdLst>
  <p:sldIdLst>
    <p:sldId id="260" r:id="rId3"/>
    <p:sldId id="374" r:id="rId4"/>
    <p:sldId id="336" r:id="rId5"/>
    <p:sldId id="350" r:id="rId6"/>
    <p:sldId id="358" r:id="rId7"/>
    <p:sldId id="375" r:id="rId8"/>
    <p:sldId id="376" r:id="rId9"/>
    <p:sldId id="377" r:id="rId10"/>
    <p:sldId id="360" r:id="rId11"/>
    <p:sldId id="340" r:id="rId12"/>
    <p:sldId id="337" r:id="rId13"/>
    <p:sldId id="378" r:id="rId14"/>
    <p:sldId id="380" r:id="rId15"/>
    <p:sldId id="381" r:id="rId16"/>
    <p:sldId id="288" r:id="rId17"/>
    <p:sldId id="379" r:id="rId18"/>
    <p:sldId id="333" r:id="rId19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6833" userDrawn="1">
          <p15:clr>
            <a:srgbClr val="A4A3A4"/>
          </p15:clr>
        </p15:guide>
        <p15:guide id="3" pos="2025" userDrawn="1">
          <p15:clr>
            <a:srgbClr val="A4A3A4"/>
          </p15:clr>
        </p15:guide>
        <p15:guide id="5" orient="horz" pos="1139" userDrawn="1">
          <p15:clr>
            <a:srgbClr val="A4A3A4"/>
          </p15:clr>
        </p15:guide>
        <p15:guide id="6" orient="horz" pos="2319" userDrawn="1">
          <p15:clr>
            <a:srgbClr val="A4A3A4"/>
          </p15:clr>
        </p15:guide>
        <p15:guide id="7" orient="horz" pos="3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57D1"/>
    <a:srgbClr val="ADB9CA"/>
    <a:srgbClr val="CDCDCD"/>
    <a:srgbClr val="E7E6E6"/>
    <a:srgbClr val="92D14F"/>
    <a:srgbClr val="0174AB"/>
    <a:srgbClr val="D6DCE5"/>
    <a:srgbClr val="BFC0C0"/>
    <a:srgbClr val="97D2FF"/>
    <a:srgbClr val="0046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46961F-C850-45FD-A914-A675FF5FCDFE}" v="45" dt="2019-05-24T05:34:22.4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00" autoAdjust="0"/>
    <p:restoredTop sz="89281" autoAdjust="0"/>
  </p:normalViewPr>
  <p:slideViewPr>
    <p:cSldViewPr snapToGrid="0" showGuides="1">
      <p:cViewPr varScale="1">
        <p:scale>
          <a:sx n="76" d="100"/>
          <a:sy n="76" d="100"/>
        </p:scale>
        <p:origin x="998" y="43"/>
      </p:cViewPr>
      <p:guideLst>
        <p:guide orient="horz" pos="255"/>
        <p:guide pos="6833"/>
        <p:guide pos="2025"/>
        <p:guide orient="horz" pos="1139"/>
        <p:guide orient="horz" pos="2319"/>
        <p:guide orient="horz" pos="322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70BE0-8B34-4588-B4C5-62D64DF9613E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C088E-A246-4448-B085-7B3E9C4079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634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hieldjy.github.io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我们做的是室内环境下的无障碍领航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0985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作为一个电子相关专业的本科生团队，深知中国芯片行业目前举步维艰的困难处境：前有高通苹果在集成芯片领域绞杀，英特尔、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AMD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，后有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的威胁勒索，中间还夹着可能断供生产的台积电。就连嵌入式芯片，都被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微电子、恩智浦、德州仪器等公司围困，即便是走在最前列的海思半导体，也没能逃过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的魔掌。所以中国芯片，尤其是中国的嵌入式微处理器要在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上杀出一条血路。很庆幸能够参与到平头哥半导体冠名的该项赛事，让我们得以了解中国公司目前在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指令集上走出的每一步。这是芯片历史上的很小一步，却是中国芯片发展里程上的重大成就。希望平头哥半导体能够在无剑的基础上流片生产出自主设计研发的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MCU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，让仍在大学的我们也能有机会学习到中国自主的嵌入式芯片与架构。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553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524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首先使用蓝牙以及串口进行动作指令的接收，之后解析指令翻译成旋转方向和脉冲数量以及电机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，然后使用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GPIO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模拟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行为产生固定数量的脉冲和方向控制信号，输入到步进驱动器中，达到控制目的。</a:t>
            </a:r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8825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结构如图所示：两个步进电机，下面的作为主电机，负责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方向上维度控制，另外一个在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方向上与主电机连接，此电机负责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方向上的维度控制，两者结合可以做到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度环视的功能。两个步进电机和驱动器固定在一块底板上，成为独立的运动部分；无剑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开发板作为单独的控制部分。</a:t>
            </a:r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551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777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步进电机在安防云台的应用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将步进电机引入安防云台的设计中，提高了传统安防云台的工作效率、降低安防云台的损修率、提高系统整体的鲁棒性、降低安防云台的功耗，使得其依赖电池供电工作成为可能。</a:t>
            </a:r>
          </a:p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基于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的类嵌入式操作系统的程序设计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类嵌入式操作系统，即在程序设计中，采用类似于嵌入式操作系统的程序编写。不同于传统的嵌入式程序设计，将大部分程序置于主函数的循环中，而是将主要的功能性程序置于定时器中断函数中。类嵌入式操作系统的设计，极大提高了嵌入式系统的运行效率、准确度，降低了系统资源的使用率以及片上功耗。</a:t>
            </a:r>
          </a:p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系统资源的极小化运用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在整个设计中仅使用到与步进电机控制相关的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个通用输入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输出接口以及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个定时器中断与一个异步串列传输通讯接口。济小台相信少即是多的设计理念，不以使用资源多、功能复杂冗余为目的，而是精准于使用尽量少的接口、简单的程序实现最核心实用的功能。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7846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李珈毅，电子科学与技术系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级本科生，研发组长。主要负责产品设计、研发，技术方案拟写，对设备、尤其是针对于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的研究等。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李伟博，电子科学与技术系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级博士研究生，技术骨干。主要负责产品研发、技术细节优化等。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翁锦煜，电子科学与技术系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2017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级本科生，技术骨干。主要负责产品设计、技术细节优化等。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34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后续研发的重点如下：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将济小台通过蓝牙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mesh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组网将其与其他家用智能设备联网，组成家用智能安防网络；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利用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 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以及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FPGA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的其余资源实现运动监控的功能；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WLAN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通讯模块将视频实时上传至家中的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NSA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设备。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注：由于近期曝光的某度以及某品牌水滴摄像头的监控门事件，为保证用户的隐私安全，济小台没有将视频信号云存储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联网的计划。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035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作为一款开源的基于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指令集的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平台，承载了很多国内科研人员的重望，也不负众望，可以说是一款非常优秀的嵌入式芯片。其功耗低、占用资源少、轻量、开发简便的特点使得无剑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可以作为一款初学者都易上手的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，相比于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Zynq-7000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的复杂繁琐、编译器的种种非人类设计，无剑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甚至可以作为高校的教学用的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FPGA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在使用的过程中，本着方便日后更多研究者以及同学能够更快速便捷地使用无剑平台，本团队编写了英文的功能使用手册，发布在</a:t>
            </a:r>
            <a:r>
              <a:rPr lang="en-US" altLang="zh-CN" sz="120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jiayi’s</a:t>
            </a:r>
            <a:r>
              <a:rPr lang="en-US" altLang="zh-CN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Blog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上，共有八个详细的使用教程，包括使用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windows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的比特流生成、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CDK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开发平台与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SDK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简介、新项目创建、快速开始项目、通用输入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输出接口的使用、同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异步串列传输的使用、定时器的使用、中断向量控制器的介绍以及一个问题汇总。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9226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2313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65798962-1ABF-433B-97A4-8A80D3CFCB8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817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8CCA7D8C-EE8D-4920-8743-CCFA3276CC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102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18/6/2020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158252"/>
      </p:ext>
    </p:extLst>
  </p:cSld>
  <p:clrMapOvr>
    <a:masterClrMapping/>
  </p:clrMapOvr>
  <p:transition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18/6/2020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795509"/>
      </p:ext>
    </p:extLst>
  </p:cSld>
  <p:clrMapOvr>
    <a:masterClrMapping/>
  </p:clrMapOvr>
  <p:transition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18/6/2020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7759204"/>
      </p:ext>
    </p:extLst>
  </p:cSld>
  <p:clrMapOvr>
    <a:masterClrMapping/>
  </p:clrMapOvr>
  <p:transition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18/6/2020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868174"/>
      </p:ext>
    </p:extLst>
  </p:cSld>
  <p:clrMapOvr>
    <a:masterClrMapping/>
  </p:clrMapOvr>
  <p:transition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18/6/2020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314573"/>
      </p:ext>
    </p:extLst>
  </p:cSld>
  <p:clrMapOvr>
    <a:masterClrMapping/>
  </p:clrMapOvr>
  <p:transition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18/6/2020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554845"/>
      </p:ext>
    </p:extLst>
  </p:cSld>
  <p:clrMapOvr>
    <a:masterClrMapping/>
  </p:clrMapOvr>
  <p:transition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782651"/>
      </p:ext>
    </p:extLst>
  </p:cSld>
  <p:clrMapOvr>
    <a:masterClrMapping/>
  </p:clrMapOvr>
  <p:transition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18/6/2020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476666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C5432311-1803-4DEB-93AF-7AC6319457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408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18/6/2020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706739"/>
      </p:ext>
    </p:extLst>
  </p:cSld>
  <p:clrMapOvr>
    <a:masterClrMapping/>
  </p:clrMapOvr>
  <p:transition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18/6/2020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524730"/>
      </p:ext>
    </p:extLst>
  </p:cSld>
  <p:clrMapOvr>
    <a:masterClrMapping/>
  </p:clrMapOvr>
  <p:transition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18/6/2020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87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A7E70F35-FAE1-4CE8-8204-97B4D3FDF8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80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EB93784B-CFAE-4789-B9BE-1D855D89A2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510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10" name="图片 9" descr="图片包含 游戏机, 建筑, 围栏&#10;&#10;描述已自动生成">
            <a:extLst>
              <a:ext uri="{FF2B5EF4-FFF2-40B4-BE49-F238E27FC236}">
                <a16:creationId xmlns:a16="http://schemas.microsoft.com/office/drawing/2014/main" id="{84DE1DA4-C16F-46CC-839F-F3FC74C430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14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6" name="图片 5" descr="图片包含 游戏机, 建筑, 围栏&#10;&#10;描述已自动生成">
            <a:extLst>
              <a:ext uri="{FF2B5EF4-FFF2-40B4-BE49-F238E27FC236}">
                <a16:creationId xmlns:a16="http://schemas.microsoft.com/office/drawing/2014/main" id="{7C79BECD-2277-4F1C-8E81-F497984D83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24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5" name="图片 4" descr="图片包含 游戏机, 建筑, 围栏&#10;&#10;描述已自动生成">
            <a:extLst>
              <a:ext uri="{FF2B5EF4-FFF2-40B4-BE49-F238E27FC236}">
                <a16:creationId xmlns:a16="http://schemas.microsoft.com/office/drawing/2014/main" id="{D3B20E46-5F64-4F83-95E6-1FCE75D74B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198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E337C0CB-7B90-437C-B9AC-ABF197A8E2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526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A1E6B523-2123-403D-B9BC-3898582364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19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8218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fld id="{76EF31D4-1AA4-45E7-8F10-C007A9A6DDB0}" type="datetimeFigureOut">
              <a:rPr lang="zh-HK" altLang="en-US" smtClean="0"/>
              <a:pPr/>
              <a:t>18/6/2020</a:t>
            </a:fld>
            <a:endParaRPr lang="zh-HK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86727" y="63274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endParaRPr lang="zh-HK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918701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等线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18/6/2020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A7696E86-0F38-4E37-A29B-846B12636237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37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jp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hieldjy.github.io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jpe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bilibili.com/video/BV1HV411k7Lx/" TargetMode="Externa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370276" y="2705726"/>
            <a:ext cx="545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spc="3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我们毕业啦</a:t>
            </a:r>
            <a:endParaRPr lang="en-US" altLang="zh-CN" sz="7200" b="1" spc="300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其实是答辩的标题地方</a:t>
            </a:r>
            <a:endParaRPr lang="en-US" altLang="zh-CN" sz="1600" b="1" spc="300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524000" y="2259000"/>
            <a:ext cx="9144000" cy="2340000"/>
          </a:xfrm>
          <a:prstGeom prst="rect">
            <a:avLst/>
          </a:prstGeom>
          <a:blipFill>
            <a:blip r:embed="rId2"/>
            <a:tile tx="0" ty="0" sx="100000" sy="100000" flip="none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585010" y="2859613"/>
            <a:ext cx="702197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300" dirty="0">
                <a:solidFill>
                  <a:schemeClr val="bg1"/>
                </a:solidFill>
                <a:latin typeface="禹卫书法行书繁体&#10;" panose="02000603000000000000" pitchFamily="2" charset="-120"/>
                <a:ea typeface="禹卫书法行书繁体&#10;" panose="02000603000000000000" pitchFamily="2" charset="-120"/>
              </a:rPr>
              <a:t>濟小台</a:t>
            </a:r>
            <a:endParaRPr lang="en-US" altLang="zh-CN" sz="4400" spc="300" dirty="0">
              <a:solidFill>
                <a:schemeClr val="bg1"/>
              </a:solidFill>
              <a:latin typeface="禹卫书法行书繁体&#10;" panose="02000603000000000000" pitchFamily="2" charset="-120"/>
              <a:ea typeface="禹卫书法行书繁体&#10;" panose="02000603000000000000" pitchFamily="2" charset="-120"/>
            </a:endParaRPr>
          </a:p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100SoC</a:t>
            </a:r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的安防云台</a:t>
            </a:r>
            <a:endParaRPr lang="en-US" altLang="zh-CN" sz="2400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524000" y="4799561"/>
            <a:ext cx="1357313" cy="40005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br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赛题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524000" y="5321054"/>
            <a:ext cx="1357313" cy="40005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团队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532885" y="4799503"/>
            <a:ext cx="648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</a:t>
            </a: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开源平台软硬件结合实现电机控制  </a:t>
            </a:r>
            <a:endParaRPr lang="zh-HK" altLang="en-US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532884" y="5320996"/>
            <a:ext cx="4788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智信同德 </a:t>
            </a:r>
            <a:r>
              <a:rPr lang="en-US" altLang="zh-CN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ASH067476</a:t>
            </a:r>
            <a:endParaRPr lang="zh-HK" altLang="en-US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4" name="矩形: 剪去对角 13">
            <a:extLst>
              <a:ext uri="{FF2B5EF4-FFF2-40B4-BE49-F238E27FC236}">
                <a16:creationId xmlns:a16="http://schemas.microsoft.com/office/drawing/2014/main" id="{E4E327A6-469C-43BF-8C12-BBFAEF7F91A3}"/>
              </a:ext>
            </a:extLst>
          </p:cNvPr>
          <p:cNvSpPr/>
          <p:nvPr userDrawn="1"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3" name="图片 12" descr="图片包含 游戏机, 建筑, 围栏&#10;&#10;描述已自动生成">
            <a:extLst>
              <a:ext uri="{FF2B5EF4-FFF2-40B4-BE49-F238E27FC236}">
                <a16:creationId xmlns:a16="http://schemas.microsoft.com/office/drawing/2014/main" id="{FFC3FF06-B8A5-443C-9030-0184E938E5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07" y="811572"/>
            <a:ext cx="1703585" cy="124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184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: 剪去单角 28">
            <a:extLst>
              <a:ext uri="{FF2B5EF4-FFF2-40B4-BE49-F238E27FC236}">
                <a16:creationId xmlns:a16="http://schemas.microsoft.com/office/drawing/2014/main" id="{D981E2B0-BC95-4EB6-AA63-C7851562B37A}"/>
              </a:ext>
            </a:extLst>
          </p:cNvPr>
          <p:cNvSpPr/>
          <p:nvPr/>
        </p:nvSpPr>
        <p:spPr>
          <a:xfrm>
            <a:off x="0" y="789892"/>
            <a:ext cx="4170831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dirty="0">
                <a:latin typeface="Arvo" panose="02000000000000000000" pitchFamily="2" charset="0"/>
              </a:rPr>
              <a:t>指导老师</a:t>
            </a:r>
          </a:p>
        </p:txBody>
      </p:sp>
      <p:sp>
        <p:nvSpPr>
          <p:cNvPr id="30" name="矩形: 剪去单角 29">
            <a:extLst>
              <a:ext uri="{FF2B5EF4-FFF2-40B4-BE49-F238E27FC236}">
                <a16:creationId xmlns:a16="http://schemas.microsoft.com/office/drawing/2014/main" id="{FAB01453-D910-449B-BDF7-D80F027B4476}"/>
              </a:ext>
            </a:extLst>
          </p:cNvPr>
          <p:cNvSpPr/>
          <p:nvPr/>
        </p:nvSpPr>
        <p:spPr>
          <a:xfrm flipH="1">
            <a:off x="5768396" y="789892"/>
            <a:ext cx="6423606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3200" dirty="0">
                <a:latin typeface="Arvo" panose="02000000000000000000" pitchFamily="2" charset="0"/>
              </a:rPr>
              <a:t>团队成员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D7861CE4-B77D-45D9-A2EB-BFA149BE8D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1299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李珈毅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Li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jiayi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2AD77BD-C8EA-4DF1-9C4D-38F2EA81638E}"/>
              </a:ext>
            </a:extLst>
          </p:cNvPr>
          <p:cNvGrpSpPr/>
          <p:nvPr/>
        </p:nvGrpSpPr>
        <p:grpSpPr>
          <a:xfrm>
            <a:off x="1009090" y="2444626"/>
            <a:ext cx="2152650" cy="2592708"/>
            <a:chOff x="120379" y="2547938"/>
            <a:chExt cx="2152650" cy="2592708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E22BE1C7-1CB0-426F-8968-4E454A8D37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79" y="4634234"/>
              <a:ext cx="2152650" cy="506412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 eaLnBrk="1" hangingPunct="1">
                <a:defRPr/>
              </a:pPr>
              <a:r>
                <a:rPr lang="zh-CN" altLang="en-US" sz="1600" b="1" cap="all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张志明</a:t>
              </a:r>
              <a:endPara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  <a:p>
              <a:pPr algn="ctr" eaLnBrk="1" hangingPunct="1">
                <a:defRPr/>
              </a:pPr>
              <a:r>
                <a:rPr lang="en-US" altLang="zh-CN" sz="1600" b="1" cap="all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zhang</a:t>
              </a:r>
              <a:r>
                <a:rPr lang="en-US" altLang="zh-CN" sz="1600" b="1" cap="all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 </a:t>
              </a:r>
              <a:r>
                <a:rPr lang="en-US" altLang="zh-CN" sz="1600" b="1" cap="all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zhiming</a:t>
              </a:r>
              <a:endParaRPr lang="en-US" altLang="zh-CN" sz="8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952C07A1-DF73-4B2A-A14E-496A15AB35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6" r="446"/>
            <a:stretch/>
          </p:blipFill>
          <p:spPr bwMode="auto">
            <a:xfrm>
              <a:off x="535907" y="2547938"/>
              <a:ext cx="1321593" cy="17621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B0E4D7AD-16EB-47F0-97F6-4E5EBCC3EF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5097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李伟博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Li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weibo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7CB42D9-8F22-4CF6-A48C-E9687299D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7747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翁锦煜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Weng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jinyu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43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ED3266BF-A73E-4D4A-8490-43C282BD5C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5768396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57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19801CD5-0314-4C0E-9935-D1C755EFEB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8026565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58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97A12DA9-17F6-46ED-ABF3-3FB1A3D570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10179215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9" name="矩形: 剪去对角 58">
            <a:extLst>
              <a:ext uri="{FF2B5EF4-FFF2-40B4-BE49-F238E27FC236}">
                <a16:creationId xmlns:a16="http://schemas.microsoft.com/office/drawing/2014/main" id="{B052F58B-7A6A-4D73-8B53-87FF7D17E58F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6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0ECD99F0-FCE6-413B-A354-E578D0F05A25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75" name="矩形: 剪去对角 74">
              <a:extLst>
                <a:ext uri="{FF2B5EF4-FFF2-40B4-BE49-F238E27FC236}">
                  <a16:creationId xmlns:a16="http://schemas.microsoft.com/office/drawing/2014/main" id="{E1279505-23E1-4578-98B1-CEAF6893C525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2C26625C-F21D-411B-A117-CD7A8FA2833E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01B40AF3-D6A1-45EA-B0EB-444799D28F0A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4E0C8246-6D79-410E-8DCF-ED4337F6463A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21DFEF4-90B5-443C-93A5-65ABC0E4C01F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8FBF6627-8132-4115-BFA7-6A5C622A0F8D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30136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4D45894-1AE1-48EB-B296-3843A374F021}"/>
              </a:ext>
            </a:extLst>
          </p:cNvPr>
          <p:cNvSpPr/>
          <p:nvPr/>
        </p:nvSpPr>
        <p:spPr>
          <a:xfrm>
            <a:off x="2116318" y="1944768"/>
            <a:ext cx="7959364" cy="3348872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05546" y="2955760"/>
            <a:ext cx="4021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7200" b="1" spc="300" dirty="0">
                <a:solidFill>
                  <a:prstClr val="white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研究计划</a:t>
            </a:r>
            <a:endParaRPr kumimoji="0" lang="zh-CN" altLang="en-US" sz="72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 Light" panose="02010600030101010101" pitchFamily="2" charset="-122"/>
              <a:ea typeface="等线 Light" panose="02010600030101010101" pitchFamily="2" charset="-122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98AA2FF-986E-4674-B465-8E197DF1F462}"/>
              </a:ext>
            </a:extLst>
          </p:cNvPr>
          <p:cNvGrpSpPr/>
          <p:nvPr/>
        </p:nvGrpSpPr>
        <p:grpSpPr>
          <a:xfrm>
            <a:off x="3683658" y="3018151"/>
            <a:ext cx="1001878" cy="994714"/>
            <a:chOff x="7367401" y="2282771"/>
            <a:chExt cx="1001878" cy="994714"/>
          </a:xfrm>
          <a:solidFill>
            <a:schemeClr val="bg1"/>
          </a:solidFill>
        </p:grpSpPr>
        <p:sp>
          <p:nvSpPr>
            <p:cNvPr id="11" name="Freeform 32">
              <a:extLst>
                <a:ext uri="{FF2B5EF4-FFF2-40B4-BE49-F238E27FC236}">
                  <a16:creationId xmlns:a16="http://schemas.microsoft.com/office/drawing/2014/main" id="{7687E501-F6FC-4DDE-85C8-3237325D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4210" y="2488996"/>
              <a:ext cx="473930" cy="596888"/>
            </a:xfrm>
            <a:custGeom>
              <a:avLst/>
              <a:gdLst>
                <a:gd name="T0" fmla="*/ 659 w 671"/>
                <a:gd name="T1" fmla="*/ 351 h 845"/>
                <a:gd name="T2" fmla="*/ 643 w 671"/>
                <a:gd name="T3" fmla="*/ 429 h 845"/>
                <a:gd name="T4" fmla="*/ 659 w 671"/>
                <a:gd name="T5" fmla="*/ 458 h 845"/>
                <a:gd name="T6" fmla="*/ 664 w 671"/>
                <a:gd name="T7" fmla="*/ 493 h 845"/>
                <a:gd name="T8" fmla="*/ 378 w 671"/>
                <a:gd name="T9" fmla="*/ 838 h 845"/>
                <a:gd name="T10" fmla="*/ 357 w 671"/>
                <a:gd name="T11" fmla="*/ 840 h 845"/>
                <a:gd name="T12" fmla="*/ 286 w 671"/>
                <a:gd name="T13" fmla="*/ 838 h 845"/>
                <a:gd name="T14" fmla="*/ 267 w 671"/>
                <a:gd name="T15" fmla="*/ 834 h 845"/>
                <a:gd name="T16" fmla="*/ 15 w 671"/>
                <a:gd name="T17" fmla="*/ 366 h 845"/>
                <a:gd name="T18" fmla="*/ 41 w 671"/>
                <a:gd name="T19" fmla="*/ 49 h 845"/>
                <a:gd name="T20" fmla="*/ 45 w 671"/>
                <a:gd name="T21" fmla="*/ 39 h 845"/>
                <a:gd name="T22" fmla="*/ 58 w 671"/>
                <a:gd name="T23" fmla="*/ 39 h 845"/>
                <a:gd name="T24" fmla="*/ 130 w 671"/>
                <a:gd name="T25" fmla="*/ 7 h 845"/>
                <a:gd name="T26" fmla="*/ 145 w 671"/>
                <a:gd name="T27" fmla="*/ 1 h 845"/>
                <a:gd name="T28" fmla="*/ 658 w 671"/>
                <a:gd name="T29" fmla="*/ 349 h 845"/>
                <a:gd name="T30" fmla="*/ 659 w 671"/>
                <a:gd name="T31" fmla="*/ 351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71" h="845">
                  <a:moveTo>
                    <a:pt x="659" y="351"/>
                  </a:moveTo>
                  <a:cubicBezTo>
                    <a:pt x="641" y="374"/>
                    <a:pt x="634" y="401"/>
                    <a:pt x="643" y="429"/>
                  </a:cubicBezTo>
                  <a:cubicBezTo>
                    <a:pt x="647" y="440"/>
                    <a:pt x="651" y="451"/>
                    <a:pt x="659" y="458"/>
                  </a:cubicBezTo>
                  <a:cubicBezTo>
                    <a:pt x="671" y="469"/>
                    <a:pt x="670" y="479"/>
                    <a:pt x="664" y="493"/>
                  </a:cubicBezTo>
                  <a:cubicBezTo>
                    <a:pt x="602" y="635"/>
                    <a:pt x="505" y="749"/>
                    <a:pt x="378" y="838"/>
                  </a:cubicBezTo>
                  <a:cubicBezTo>
                    <a:pt x="371" y="844"/>
                    <a:pt x="366" y="845"/>
                    <a:pt x="357" y="840"/>
                  </a:cubicBezTo>
                  <a:cubicBezTo>
                    <a:pt x="334" y="828"/>
                    <a:pt x="310" y="827"/>
                    <a:pt x="286" y="838"/>
                  </a:cubicBezTo>
                  <a:cubicBezTo>
                    <a:pt x="278" y="842"/>
                    <a:pt x="273" y="840"/>
                    <a:pt x="267" y="834"/>
                  </a:cubicBezTo>
                  <a:cubicBezTo>
                    <a:pt x="129" y="707"/>
                    <a:pt x="41" y="553"/>
                    <a:pt x="15" y="366"/>
                  </a:cubicBezTo>
                  <a:cubicBezTo>
                    <a:pt x="0" y="259"/>
                    <a:pt x="9" y="153"/>
                    <a:pt x="41" y="49"/>
                  </a:cubicBezTo>
                  <a:cubicBezTo>
                    <a:pt x="42" y="46"/>
                    <a:pt x="44" y="43"/>
                    <a:pt x="45" y="39"/>
                  </a:cubicBezTo>
                  <a:cubicBezTo>
                    <a:pt x="50" y="39"/>
                    <a:pt x="54" y="39"/>
                    <a:pt x="58" y="39"/>
                  </a:cubicBezTo>
                  <a:cubicBezTo>
                    <a:pt x="87" y="40"/>
                    <a:pt x="110" y="29"/>
                    <a:pt x="130" y="7"/>
                  </a:cubicBezTo>
                  <a:cubicBezTo>
                    <a:pt x="133" y="3"/>
                    <a:pt x="141" y="0"/>
                    <a:pt x="145" y="1"/>
                  </a:cubicBezTo>
                  <a:cubicBezTo>
                    <a:pt x="359" y="54"/>
                    <a:pt x="532" y="167"/>
                    <a:pt x="658" y="349"/>
                  </a:cubicBezTo>
                  <a:cubicBezTo>
                    <a:pt x="658" y="349"/>
                    <a:pt x="658" y="350"/>
                    <a:pt x="659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4" name="Freeform 33">
              <a:extLst>
                <a:ext uri="{FF2B5EF4-FFF2-40B4-BE49-F238E27FC236}">
                  <a16:creationId xmlns:a16="http://schemas.microsoft.com/office/drawing/2014/main" id="{575CDCE1-55B8-4DAE-A3D1-0DC59F039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7401" y="2493174"/>
              <a:ext cx="439907" cy="697464"/>
            </a:xfrm>
            <a:custGeom>
              <a:avLst/>
              <a:gdLst>
                <a:gd name="T0" fmla="*/ 338 w 623"/>
                <a:gd name="T1" fmla="*/ 987 h 987"/>
                <a:gd name="T2" fmla="*/ 328 w 623"/>
                <a:gd name="T3" fmla="*/ 982 h 987"/>
                <a:gd name="T4" fmla="*/ 13 w 623"/>
                <a:gd name="T5" fmla="*/ 504 h 987"/>
                <a:gd name="T6" fmla="*/ 20 w 623"/>
                <a:gd name="T7" fmla="*/ 260 h 987"/>
                <a:gd name="T8" fmla="*/ 38 w 623"/>
                <a:gd name="T9" fmla="*/ 223 h 987"/>
                <a:gd name="T10" fmla="*/ 362 w 623"/>
                <a:gd name="T11" fmla="*/ 1 h 987"/>
                <a:gd name="T12" fmla="*/ 375 w 623"/>
                <a:gd name="T13" fmla="*/ 3 h 987"/>
                <a:gd name="T14" fmla="*/ 380 w 623"/>
                <a:gd name="T15" fmla="*/ 21 h 987"/>
                <a:gd name="T16" fmla="*/ 344 w 623"/>
                <a:gd name="T17" fmla="*/ 309 h 987"/>
                <a:gd name="T18" fmla="*/ 567 w 623"/>
                <a:gd name="T19" fmla="*/ 812 h 987"/>
                <a:gd name="T20" fmla="*/ 615 w 623"/>
                <a:gd name="T21" fmla="*/ 859 h 987"/>
                <a:gd name="T22" fmla="*/ 618 w 623"/>
                <a:gd name="T23" fmla="*/ 875 h 987"/>
                <a:gd name="T24" fmla="*/ 612 w 623"/>
                <a:gd name="T25" fmla="*/ 895 h 987"/>
                <a:gd name="T26" fmla="*/ 588 w 623"/>
                <a:gd name="T27" fmla="*/ 924 h 987"/>
                <a:gd name="T28" fmla="*/ 345 w 623"/>
                <a:gd name="T29" fmla="*/ 986 h 987"/>
                <a:gd name="T30" fmla="*/ 338 w 623"/>
                <a:gd name="T31" fmla="*/ 98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3" h="987">
                  <a:moveTo>
                    <a:pt x="338" y="987"/>
                  </a:moveTo>
                  <a:cubicBezTo>
                    <a:pt x="336" y="986"/>
                    <a:pt x="332" y="984"/>
                    <a:pt x="328" y="982"/>
                  </a:cubicBezTo>
                  <a:cubicBezTo>
                    <a:pt x="154" y="868"/>
                    <a:pt x="47" y="710"/>
                    <a:pt x="13" y="504"/>
                  </a:cubicBezTo>
                  <a:cubicBezTo>
                    <a:pt x="0" y="422"/>
                    <a:pt x="3" y="341"/>
                    <a:pt x="20" y="260"/>
                  </a:cubicBezTo>
                  <a:cubicBezTo>
                    <a:pt x="23" y="245"/>
                    <a:pt x="28" y="234"/>
                    <a:pt x="38" y="223"/>
                  </a:cubicBezTo>
                  <a:cubicBezTo>
                    <a:pt x="129" y="124"/>
                    <a:pt x="237" y="51"/>
                    <a:pt x="362" y="1"/>
                  </a:cubicBezTo>
                  <a:cubicBezTo>
                    <a:pt x="365" y="0"/>
                    <a:pt x="373" y="1"/>
                    <a:pt x="375" y="3"/>
                  </a:cubicBezTo>
                  <a:cubicBezTo>
                    <a:pt x="379" y="8"/>
                    <a:pt x="382" y="16"/>
                    <a:pt x="380" y="21"/>
                  </a:cubicBezTo>
                  <a:cubicBezTo>
                    <a:pt x="351" y="115"/>
                    <a:pt x="338" y="211"/>
                    <a:pt x="344" y="309"/>
                  </a:cubicBezTo>
                  <a:cubicBezTo>
                    <a:pt x="358" y="504"/>
                    <a:pt x="435" y="670"/>
                    <a:pt x="567" y="812"/>
                  </a:cubicBezTo>
                  <a:cubicBezTo>
                    <a:pt x="582" y="828"/>
                    <a:pt x="598" y="844"/>
                    <a:pt x="615" y="859"/>
                  </a:cubicBezTo>
                  <a:cubicBezTo>
                    <a:pt x="620" y="864"/>
                    <a:pt x="623" y="868"/>
                    <a:pt x="618" y="875"/>
                  </a:cubicBezTo>
                  <a:cubicBezTo>
                    <a:pt x="615" y="881"/>
                    <a:pt x="612" y="889"/>
                    <a:pt x="612" y="895"/>
                  </a:cubicBezTo>
                  <a:cubicBezTo>
                    <a:pt x="614" y="914"/>
                    <a:pt x="601" y="918"/>
                    <a:pt x="588" y="924"/>
                  </a:cubicBezTo>
                  <a:cubicBezTo>
                    <a:pt x="510" y="956"/>
                    <a:pt x="429" y="976"/>
                    <a:pt x="345" y="986"/>
                  </a:cubicBezTo>
                  <a:cubicBezTo>
                    <a:pt x="344" y="986"/>
                    <a:pt x="342" y="986"/>
                    <a:pt x="338" y="9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8" name="Freeform 34">
              <a:extLst>
                <a:ext uri="{FF2B5EF4-FFF2-40B4-BE49-F238E27FC236}">
                  <a16:creationId xmlns:a16="http://schemas.microsoft.com/office/drawing/2014/main" id="{9CFD0279-9B84-4A1F-AAA0-10AC23E06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724" y="2543313"/>
              <a:ext cx="200555" cy="558090"/>
            </a:xfrm>
            <a:custGeom>
              <a:avLst/>
              <a:gdLst>
                <a:gd name="T0" fmla="*/ 39 w 284"/>
                <a:gd name="T1" fmla="*/ 0 h 790"/>
                <a:gd name="T2" fmla="*/ 229 w 284"/>
                <a:gd name="T3" fmla="*/ 159 h 790"/>
                <a:gd name="T4" fmla="*/ 235 w 284"/>
                <a:gd name="T5" fmla="*/ 173 h 790"/>
                <a:gd name="T6" fmla="*/ 78 w 284"/>
                <a:gd name="T7" fmla="*/ 785 h 790"/>
                <a:gd name="T8" fmla="*/ 74 w 284"/>
                <a:gd name="T9" fmla="*/ 790 h 790"/>
                <a:gd name="T10" fmla="*/ 71 w 284"/>
                <a:gd name="T11" fmla="*/ 790 h 790"/>
                <a:gd name="T12" fmla="*/ 73 w 284"/>
                <a:gd name="T13" fmla="*/ 770 h 790"/>
                <a:gd name="T14" fmla="*/ 23 w 284"/>
                <a:gd name="T15" fmla="*/ 412 h 790"/>
                <a:gd name="T16" fmla="*/ 28 w 284"/>
                <a:gd name="T17" fmla="*/ 390 h 790"/>
                <a:gd name="T18" fmla="*/ 12 w 284"/>
                <a:gd name="T19" fmla="*/ 254 h 790"/>
                <a:gd name="T20" fmla="*/ 2 w 284"/>
                <a:gd name="T21" fmla="*/ 231 h 790"/>
                <a:gd name="T22" fmla="*/ 5 w 284"/>
                <a:gd name="T23" fmla="*/ 37 h 790"/>
                <a:gd name="T24" fmla="*/ 13 w 284"/>
                <a:gd name="T25" fmla="*/ 20 h 790"/>
                <a:gd name="T26" fmla="*/ 39 w 284"/>
                <a:gd name="T27" fmla="*/ 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4" h="790">
                  <a:moveTo>
                    <a:pt x="39" y="0"/>
                  </a:moveTo>
                  <a:cubicBezTo>
                    <a:pt x="110" y="44"/>
                    <a:pt x="173" y="97"/>
                    <a:pt x="229" y="159"/>
                  </a:cubicBezTo>
                  <a:cubicBezTo>
                    <a:pt x="232" y="163"/>
                    <a:pt x="234" y="168"/>
                    <a:pt x="235" y="173"/>
                  </a:cubicBezTo>
                  <a:cubicBezTo>
                    <a:pt x="284" y="403"/>
                    <a:pt x="231" y="607"/>
                    <a:pt x="78" y="785"/>
                  </a:cubicBezTo>
                  <a:cubicBezTo>
                    <a:pt x="77" y="787"/>
                    <a:pt x="75" y="788"/>
                    <a:pt x="74" y="790"/>
                  </a:cubicBezTo>
                  <a:cubicBezTo>
                    <a:pt x="73" y="790"/>
                    <a:pt x="73" y="790"/>
                    <a:pt x="71" y="790"/>
                  </a:cubicBezTo>
                  <a:cubicBezTo>
                    <a:pt x="71" y="784"/>
                    <a:pt x="72" y="777"/>
                    <a:pt x="73" y="770"/>
                  </a:cubicBezTo>
                  <a:cubicBezTo>
                    <a:pt x="86" y="647"/>
                    <a:pt x="68" y="527"/>
                    <a:pt x="23" y="412"/>
                  </a:cubicBezTo>
                  <a:cubicBezTo>
                    <a:pt x="20" y="403"/>
                    <a:pt x="20" y="398"/>
                    <a:pt x="28" y="390"/>
                  </a:cubicBezTo>
                  <a:cubicBezTo>
                    <a:pt x="70" y="351"/>
                    <a:pt x="63" y="283"/>
                    <a:pt x="12" y="254"/>
                  </a:cubicBezTo>
                  <a:cubicBezTo>
                    <a:pt x="1" y="248"/>
                    <a:pt x="0" y="242"/>
                    <a:pt x="2" y="231"/>
                  </a:cubicBezTo>
                  <a:cubicBezTo>
                    <a:pt x="12" y="167"/>
                    <a:pt x="13" y="102"/>
                    <a:pt x="5" y="37"/>
                  </a:cubicBezTo>
                  <a:cubicBezTo>
                    <a:pt x="4" y="30"/>
                    <a:pt x="5" y="25"/>
                    <a:pt x="13" y="20"/>
                  </a:cubicBezTo>
                  <a:cubicBezTo>
                    <a:pt x="21" y="15"/>
                    <a:pt x="29" y="8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B317A36A-6227-4185-8634-A9DAFD11E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3256" y="2835191"/>
              <a:ext cx="280239" cy="378725"/>
            </a:xfrm>
            <a:custGeom>
              <a:avLst/>
              <a:gdLst>
                <a:gd name="T0" fmla="*/ 395 w 397"/>
                <a:gd name="T1" fmla="*/ 316 h 536"/>
                <a:gd name="T2" fmla="*/ 381 w 397"/>
                <a:gd name="T3" fmla="*/ 422 h 536"/>
                <a:gd name="T4" fmla="*/ 371 w 397"/>
                <a:gd name="T5" fmla="*/ 440 h 536"/>
                <a:gd name="T6" fmla="*/ 230 w 397"/>
                <a:gd name="T7" fmla="*/ 533 h 536"/>
                <a:gd name="T8" fmla="*/ 211 w 397"/>
                <a:gd name="T9" fmla="*/ 535 h 536"/>
                <a:gd name="T10" fmla="*/ 17 w 397"/>
                <a:gd name="T11" fmla="*/ 450 h 536"/>
                <a:gd name="T12" fmla="*/ 10 w 397"/>
                <a:gd name="T13" fmla="*/ 436 h 536"/>
                <a:gd name="T14" fmla="*/ 6 w 397"/>
                <a:gd name="T15" fmla="*/ 405 h 536"/>
                <a:gd name="T16" fmla="*/ 17 w 397"/>
                <a:gd name="T17" fmla="*/ 377 h 536"/>
                <a:gd name="T18" fmla="*/ 311 w 397"/>
                <a:gd name="T19" fmla="*/ 12 h 536"/>
                <a:gd name="T20" fmla="*/ 325 w 397"/>
                <a:gd name="T21" fmla="*/ 1 h 536"/>
                <a:gd name="T22" fmla="*/ 345 w 397"/>
                <a:gd name="T23" fmla="*/ 14 h 536"/>
                <a:gd name="T24" fmla="*/ 395 w 397"/>
                <a:gd name="T25" fmla="*/ 316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7" h="536">
                  <a:moveTo>
                    <a:pt x="395" y="316"/>
                  </a:moveTo>
                  <a:cubicBezTo>
                    <a:pt x="393" y="337"/>
                    <a:pt x="388" y="380"/>
                    <a:pt x="381" y="422"/>
                  </a:cubicBezTo>
                  <a:cubicBezTo>
                    <a:pt x="380" y="428"/>
                    <a:pt x="376" y="435"/>
                    <a:pt x="371" y="440"/>
                  </a:cubicBezTo>
                  <a:cubicBezTo>
                    <a:pt x="328" y="477"/>
                    <a:pt x="281" y="508"/>
                    <a:pt x="230" y="533"/>
                  </a:cubicBezTo>
                  <a:cubicBezTo>
                    <a:pt x="224" y="535"/>
                    <a:pt x="217" y="536"/>
                    <a:pt x="211" y="535"/>
                  </a:cubicBezTo>
                  <a:cubicBezTo>
                    <a:pt x="143" y="515"/>
                    <a:pt x="78" y="486"/>
                    <a:pt x="17" y="450"/>
                  </a:cubicBezTo>
                  <a:cubicBezTo>
                    <a:pt x="13" y="448"/>
                    <a:pt x="10" y="441"/>
                    <a:pt x="10" y="436"/>
                  </a:cubicBezTo>
                  <a:cubicBezTo>
                    <a:pt x="8" y="426"/>
                    <a:pt x="10" y="414"/>
                    <a:pt x="6" y="405"/>
                  </a:cubicBezTo>
                  <a:cubicBezTo>
                    <a:pt x="0" y="391"/>
                    <a:pt x="6" y="385"/>
                    <a:pt x="17" y="377"/>
                  </a:cubicBezTo>
                  <a:cubicBezTo>
                    <a:pt x="149" y="283"/>
                    <a:pt x="248" y="162"/>
                    <a:pt x="311" y="12"/>
                  </a:cubicBezTo>
                  <a:cubicBezTo>
                    <a:pt x="314" y="6"/>
                    <a:pt x="315" y="0"/>
                    <a:pt x="325" y="1"/>
                  </a:cubicBezTo>
                  <a:cubicBezTo>
                    <a:pt x="335" y="2"/>
                    <a:pt x="341" y="3"/>
                    <a:pt x="345" y="14"/>
                  </a:cubicBezTo>
                  <a:cubicBezTo>
                    <a:pt x="380" y="104"/>
                    <a:pt x="397" y="198"/>
                    <a:pt x="395" y="3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2B74FBDF-3AB4-467E-99DA-2338C3E82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5387" y="2282771"/>
              <a:ext cx="396036" cy="180857"/>
            </a:xfrm>
            <a:custGeom>
              <a:avLst/>
              <a:gdLst>
                <a:gd name="T0" fmla="*/ 0 w 561"/>
                <a:gd name="T1" fmla="*/ 175 h 256"/>
                <a:gd name="T2" fmla="*/ 127 w 561"/>
                <a:gd name="T3" fmla="*/ 15 h 256"/>
                <a:gd name="T4" fmla="*/ 140 w 561"/>
                <a:gd name="T5" fmla="*/ 10 h 256"/>
                <a:gd name="T6" fmla="*/ 455 w 561"/>
                <a:gd name="T7" fmla="*/ 54 h 256"/>
                <a:gd name="T8" fmla="*/ 477 w 561"/>
                <a:gd name="T9" fmla="*/ 72 h 256"/>
                <a:gd name="T10" fmla="*/ 560 w 561"/>
                <a:gd name="T11" fmla="*/ 230 h 256"/>
                <a:gd name="T12" fmla="*/ 559 w 561"/>
                <a:gd name="T13" fmla="*/ 246 h 256"/>
                <a:gd name="T14" fmla="*/ 538 w 561"/>
                <a:gd name="T15" fmla="*/ 253 h 256"/>
                <a:gd name="T16" fmla="*/ 184 w 561"/>
                <a:gd name="T17" fmla="*/ 193 h 256"/>
                <a:gd name="T18" fmla="*/ 43 w 561"/>
                <a:gd name="T19" fmla="*/ 206 h 256"/>
                <a:gd name="T20" fmla="*/ 19 w 561"/>
                <a:gd name="T21" fmla="*/ 197 h 256"/>
                <a:gd name="T22" fmla="*/ 0 w 561"/>
                <a:gd name="T23" fmla="*/ 175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1" h="256">
                  <a:moveTo>
                    <a:pt x="0" y="175"/>
                  </a:moveTo>
                  <a:cubicBezTo>
                    <a:pt x="36" y="116"/>
                    <a:pt x="78" y="63"/>
                    <a:pt x="127" y="15"/>
                  </a:cubicBezTo>
                  <a:cubicBezTo>
                    <a:pt x="130" y="12"/>
                    <a:pt x="136" y="11"/>
                    <a:pt x="140" y="10"/>
                  </a:cubicBezTo>
                  <a:cubicBezTo>
                    <a:pt x="249" y="0"/>
                    <a:pt x="354" y="15"/>
                    <a:pt x="455" y="54"/>
                  </a:cubicBezTo>
                  <a:cubicBezTo>
                    <a:pt x="463" y="58"/>
                    <a:pt x="472" y="65"/>
                    <a:pt x="477" y="72"/>
                  </a:cubicBezTo>
                  <a:cubicBezTo>
                    <a:pt x="511" y="121"/>
                    <a:pt x="539" y="174"/>
                    <a:pt x="560" y="230"/>
                  </a:cubicBezTo>
                  <a:cubicBezTo>
                    <a:pt x="561" y="235"/>
                    <a:pt x="561" y="242"/>
                    <a:pt x="559" y="246"/>
                  </a:cubicBezTo>
                  <a:cubicBezTo>
                    <a:pt x="554" y="253"/>
                    <a:pt x="548" y="256"/>
                    <a:pt x="538" y="253"/>
                  </a:cubicBezTo>
                  <a:cubicBezTo>
                    <a:pt x="424" y="210"/>
                    <a:pt x="306" y="189"/>
                    <a:pt x="184" y="193"/>
                  </a:cubicBezTo>
                  <a:cubicBezTo>
                    <a:pt x="137" y="195"/>
                    <a:pt x="90" y="201"/>
                    <a:pt x="43" y="206"/>
                  </a:cubicBezTo>
                  <a:cubicBezTo>
                    <a:pt x="32" y="208"/>
                    <a:pt x="24" y="208"/>
                    <a:pt x="19" y="197"/>
                  </a:cubicBezTo>
                  <a:cubicBezTo>
                    <a:pt x="15" y="189"/>
                    <a:pt x="7" y="183"/>
                    <a:pt x="0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1" name="Freeform 37">
              <a:extLst>
                <a:ext uri="{FF2B5EF4-FFF2-40B4-BE49-F238E27FC236}">
                  <a16:creationId xmlns:a16="http://schemas.microsoft.com/office/drawing/2014/main" id="{6AB1184B-7A1C-497C-A7D2-64B4A7B7D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321" y="2435276"/>
              <a:ext cx="400214" cy="282627"/>
            </a:xfrm>
            <a:custGeom>
              <a:avLst/>
              <a:gdLst>
                <a:gd name="T0" fmla="*/ 0 w 567"/>
                <a:gd name="T1" fmla="*/ 35 h 400"/>
                <a:gd name="T2" fmla="*/ 480 w 567"/>
                <a:gd name="T3" fmla="*/ 79 h 400"/>
                <a:gd name="T4" fmla="*/ 558 w 567"/>
                <a:gd name="T5" fmla="*/ 186 h 400"/>
                <a:gd name="T6" fmla="*/ 560 w 567"/>
                <a:gd name="T7" fmla="*/ 349 h 400"/>
                <a:gd name="T8" fmla="*/ 557 w 567"/>
                <a:gd name="T9" fmla="*/ 377 h 400"/>
                <a:gd name="T10" fmla="*/ 534 w 567"/>
                <a:gd name="T11" fmla="*/ 400 h 400"/>
                <a:gd name="T12" fmla="*/ 0 w 567"/>
                <a:gd name="T13" fmla="*/ 35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7" h="400">
                  <a:moveTo>
                    <a:pt x="0" y="35"/>
                  </a:moveTo>
                  <a:cubicBezTo>
                    <a:pt x="97" y="0"/>
                    <a:pt x="371" y="25"/>
                    <a:pt x="480" y="79"/>
                  </a:cubicBezTo>
                  <a:cubicBezTo>
                    <a:pt x="481" y="147"/>
                    <a:pt x="497" y="169"/>
                    <a:pt x="558" y="186"/>
                  </a:cubicBezTo>
                  <a:cubicBezTo>
                    <a:pt x="566" y="240"/>
                    <a:pt x="567" y="294"/>
                    <a:pt x="560" y="349"/>
                  </a:cubicBezTo>
                  <a:cubicBezTo>
                    <a:pt x="559" y="358"/>
                    <a:pt x="558" y="368"/>
                    <a:pt x="557" y="377"/>
                  </a:cubicBezTo>
                  <a:cubicBezTo>
                    <a:pt x="554" y="397"/>
                    <a:pt x="558" y="395"/>
                    <a:pt x="534" y="400"/>
                  </a:cubicBezTo>
                  <a:cubicBezTo>
                    <a:pt x="402" y="212"/>
                    <a:pt x="222" y="93"/>
                    <a:pt x="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2" name="Freeform 38">
              <a:extLst>
                <a:ext uri="{FF2B5EF4-FFF2-40B4-BE49-F238E27FC236}">
                  <a16:creationId xmlns:a16="http://schemas.microsoft.com/office/drawing/2014/main" id="{752F0C61-4A1E-4E3C-AD4F-88EB7EA02E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5400" y="3171537"/>
              <a:ext cx="366490" cy="105948"/>
            </a:xfrm>
            <a:custGeom>
              <a:avLst/>
              <a:gdLst>
                <a:gd name="T0" fmla="*/ 519 w 519"/>
                <a:gd name="T1" fmla="*/ 88 h 150"/>
                <a:gd name="T2" fmla="*/ 0 w 519"/>
                <a:gd name="T3" fmla="*/ 64 h 150"/>
                <a:gd name="T4" fmla="*/ 216 w 519"/>
                <a:gd name="T5" fmla="*/ 0 h 150"/>
                <a:gd name="T6" fmla="*/ 352 w 519"/>
                <a:gd name="T7" fmla="*/ 10 h 150"/>
                <a:gd name="T8" fmla="*/ 519 w 519"/>
                <a:gd name="T9" fmla="*/ 88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9" h="150">
                  <a:moveTo>
                    <a:pt x="519" y="88"/>
                  </a:moveTo>
                  <a:cubicBezTo>
                    <a:pt x="376" y="150"/>
                    <a:pt x="104" y="137"/>
                    <a:pt x="0" y="64"/>
                  </a:cubicBezTo>
                  <a:cubicBezTo>
                    <a:pt x="70" y="43"/>
                    <a:pt x="143" y="22"/>
                    <a:pt x="216" y="0"/>
                  </a:cubicBezTo>
                  <a:cubicBezTo>
                    <a:pt x="256" y="51"/>
                    <a:pt x="316" y="46"/>
                    <a:pt x="352" y="10"/>
                  </a:cubicBezTo>
                  <a:cubicBezTo>
                    <a:pt x="408" y="36"/>
                    <a:pt x="463" y="62"/>
                    <a:pt x="51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3" name="Freeform 39">
              <a:extLst>
                <a:ext uri="{FF2B5EF4-FFF2-40B4-BE49-F238E27FC236}">
                  <a16:creationId xmlns:a16="http://schemas.microsoft.com/office/drawing/2014/main" id="{0FF2D8AD-898E-4F3D-AD58-129C811BDA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1701" y="2298887"/>
              <a:ext cx="251887" cy="145044"/>
            </a:xfrm>
            <a:custGeom>
              <a:avLst/>
              <a:gdLst>
                <a:gd name="T0" fmla="*/ 357 w 357"/>
                <a:gd name="T1" fmla="*/ 0 h 205"/>
                <a:gd name="T2" fmla="*/ 266 w 357"/>
                <a:gd name="T3" fmla="*/ 129 h 205"/>
                <a:gd name="T4" fmla="*/ 256 w 357"/>
                <a:gd name="T5" fmla="*/ 136 h 205"/>
                <a:gd name="T6" fmla="*/ 168 w 357"/>
                <a:gd name="T7" fmla="*/ 198 h 205"/>
                <a:gd name="T8" fmla="*/ 167 w 357"/>
                <a:gd name="T9" fmla="*/ 199 h 205"/>
                <a:gd name="T10" fmla="*/ 0 w 357"/>
                <a:gd name="T11" fmla="*/ 205 h 205"/>
                <a:gd name="T12" fmla="*/ 357 w 357"/>
                <a:gd name="T13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7" h="205">
                  <a:moveTo>
                    <a:pt x="357" y="0"/>
                  </a:moveTo>
                  <a:cubicBezTo>
                    <a:pt x="326" y="44"/>
                    <a:pt x="296" y="87"/>
                    <a:pt x="266" y="129"/>
                  </a:cubicBezTo>
                  <a:cubicBezTo>
                    <a:pt x="264" y="132"/>
                    <a:pt x="259" y="136"/>
                    <a:pt x="256" y="136"/>
                  </a:cubicBezTo>
                  <a:cubicBezTo>
                    <a:pt x="211" y="135"/>
                    <a:pt x="182" y="157"/>
                    <a:pt x="168" y="198"/>
                  </a:cubicBezTo>
                  <a:cubicBezTo>
                    <a:pt x="167" y="200"/>
                    <a:pt x="166" y="201"/>
                    <a:pt x="167" y="199"/>
                  </a:cubicBezTo>
                  <a:cubicBezTo>
                    <a:pt x="110" y="201"/>
                    <a:pt x="56" y="203"/>
                    <a:pt x="0" y="205"/>
                  </a:cubicBezTo>
                  <a:cubicBezTo>
                    <a:pt x="99" y="101"/>
                    <a:pt x="218" y="32"/>
                    <a:pt x="3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4" name="Freeform 40">
              <a:extLst>
                <a:ext uri="{FF2B5EF4-FFF2-40B4-BE49-F238E27FC236}">
                  <a16:creationId xmlns:a16="http://schemas.microsoft.com/office/drawing/2014/main" id="{94454E9D-7057-4CD1-BA79-3D219F4C9D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559" y="2355591"/>
              <a:ext cx="204733" cy="234577"/>
            </a:xfrm>
            <a:custGeom>
              <a:avLst/>
              <a:gdLst>
                <a:gd name="T0" fmla="*/ 290 w 290"/>
                <a:gd name="T1" fmla="*/ 332 h 332"/>
                <a:gd name="T2" fmla="*/ 281 w 290"/>
                <a:gd name="T3" fmla="*/ 325 h 332"/>
                <a:gd name="T4" fmla="*/ 155 w 290"/>
                <a:gd name="T5" fmla="*/ 231 h 332"/>
                <a:gd name="T6" fmla="*/ 147 w 290"/>
                <a:gd name="T7" fmla="*/ 215 h 332"/>
                <a:gd name="T8" fmla="*/ 66 w 290"/>
                <a:gd name="T9" fmla="*/ 126 h 332"/>
                <a:gd name="T10" fmla="*/ 53 w 290"/>
                <a:gd name="T11" fmla="*/ 119 h 332"/>
                <a:gd name="T12" fmla="*/ 0 w 290"/>
                <a:gd name="T13" fmla="*/ 0 h 332"/>
                <a:gd name="T14" fmla="*/ 290 w 290"/>
                <a:gd name="T15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0" h="332">
                  <a:moveTo>
                    <a:pt x="290" y="332"/>
                  </a:moveTo>
                  <a:cubicBezTo>
                    <a:pt x="286" y="329"/>
                    <a:pt x="284" y="327"/>
                    <a:pt x="281" y="325"/>
                  </a:cubicBezTo>
                  <a:cubicBezTo>
                    <a:pt x="239" y="294"/>
                    <a:pt x="197" y="263"/>
                    <a:pt x="155" y="231"/>
                  </a:cubicBezTo>
                  <a:cubicBezTo>
                    <a:pt x="151" y="228"/>
                    <a:pt x="147" y="221"/>
                    <a:pt x="147" y="215"/>
                  </a:cubicBezTo>
                  <a:cubicBezTo>
                    <a:pt x="146" y="168"/>
                    <a:pt x="114" y="132"/>
                    <a:pt x="66" y="126"/>
                  </a:cubicBezTo>
                  <a:cubicBezTo>
                    <a:pt x="61" y="126"/>
                    <a:pt x="54" y="123"/>
                    <a:pt x="53" y="119"/>
                  </a:cubicBezTo>
                  <a:cubicBezTo>
                    <a:pt x="34" y="79"/>
                    <a:pt x="17" y="39"/>
                    <a:pt x="0" y="0"/>
                  </a:cubicBezTo>
                  <a:cubicBezTo>
                    <a:pt x="84" y="22"/>
                    <a:pt x="264" y="226"/>
                    <a:pt x="290" y="3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Freeform 41">
              <a:extLst>
                <a:ext uri="{FF2B5EF4-FFF2-40B4-BE49-F238E27FC236}">
                  <a16:creationId xmlns:a16="http://schemas.microsoft.com/office/drawing/2014/main" id="{2ACF9BB9-C581-4D82-A483-06EB44740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094" y="2470791"/>
              <a:ext cx="185632" cy="123556"/>
            </a:xfrm>
            <a:custGeom>
              <a:avLst/>
              <a:gdLst>
                <a:gd name="T0" fmla="*/ 263 w 263"/>
                <a:gd name="T1" fmla="*/ 1 h 175"/>
                <a:gd name="T2" fmla="*/ 0 w 263"/>
                <a:gd name="T3" fmla="*/ 175 h 175"/>
                <a:gd name="T4" fmla="*/ 4 w 263"/>
                <a:gd name="T5" fmla="*/ 162 h 175"/>
                <a:gd name="T6" fmla="*/ 80 w 263"/>
                <a:gd name="T7" fmla="*/ 28 h 175"/>
                <a:gd name="T8" fmla="*/ 104 w 263"/>
                <a:gd name="T9" fmla="*/ 12 h 175"/>
                <a:gd name="T10" fmla="*/ 250 w 263"/>
                <a:gd name="T11" fmla="*/ 0 h 175"/>
                <a:gd name="T12" fmla="*/ 263 w 263"/>
                <a:gd name="T13" fmla="*/ 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175">
                  <a:moveTo>
                    <a:pt x="263" y="1"/>
                  </a:moveTo>
                  <a:cubicBezTo>
                    <a:pt x="167" y="46"/>
                    <a:pt x="80" y="101"/>
                    <a:pt x="0" y="175"/>
                  </a:cubicBezTo>
                  <a:cubicBezTo>
                    <a:pt x="2" y="168"/>
                    <a:pt x="3" y="165"/>
                    <a:pt x="4" y="162"/>
                  </a:cubicBezTo>
                  <a:cubicBezTo>
                    <a:pt x="30" y="117"/>
                    <a:pt x="55" y="72"/>
                    <a:pt x="80" y="28"/>
                  </a:cubicBezTo>
                  <a:cubicBezTo>
                    <a:pt x="85" y="19"/>
                    <a:pt x="93" y="13"/>
                    <a:pt x="104" y="12"/>
                  </a:cubicBezTo>
                  <a:cubicBezTo>
                    <a:pt x="153" y="9"/>
                    <a:pt x="201" y="4"/>
                    <a:pt x="250" y="0"/>
                  </a:cubicBezTo>
                  <a:cubicBezTo>
                    <a:pt x="254" y="0"/>
                    <a:pt x="258" y="1"/>
                    <a:pt x="2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5109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研究计划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5BB0E24-22BD-4237-BA9C-A7514136B569}"/>
              </a:ext>
            </a:extLst>
          </p:cNvPr>
          <p:cNvSpPr/>
          <p:nvPr/>
        </p:nvSpPr>
        <p:spPr>
          <a:xfrm>
            <a:off x="1214754" y="2004764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b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蓝牙</a:t>
            </a:r>
            <a:r>
              <a:rPr lang="en-US" altLang="zh-CN" sz="3200" dirty="0">
                <a:solidFill>
                  <a:schemeClr val="bg1"/>
                </a:solidFill>
              </a:rPr>
              <a:t>MESH</a:t>
            </a:r>
            <a:endParaRPr lang="en-US" altLang="zh-CN" sz="4000" dirty="0">
              <a:solidFill>
                <a:schemeClr val="bg1"/>
              </a:solidFill>
            </a:endParaRPr>
          </a:p>
          <a:p>
            <a:pPr algn="ctr"/>
            <a:r>
              <a:rPr lang="zh-CN" altLang="en-US" dirty="0"/>
              <a:t>家用智能安全网络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ACF7A04-5871-4962-92CC-FC5E5218AC47}"/>
              </a:ext>
            </a:extLst>
          </p:cNvPr>
          <p:cNvSpPr/>
          <p:nvPr/>
        </p:nvSpPr>
        <p:spPr>
          <a:xfrm>
            <a:off x="3569787" y="2004764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运动监控</a:t>
            </a:r>
            <a:endParaRPr lang="en-US" altLang="zh-CN" sz="3200" dirty="0">
              <a:solidFill>
                <a:schemeClr val="bg1"/>
              </a:solidFill>
            </a:endParaRPr>
          </a:p>
          <a:p>
            <a:pPr algn="ctr"/>
            <a:r>
              <a:rPr lang="zh-CN" altLang="en-US" dirty="0"/>
              <a:t>智能化安防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67D8DFD-7BE6-4327-925A-10CE98E4428F}"/>
              </a:ext>
            </a:extLst>
          </p:cNvPr>
          <p:cNvSpPr/>
          <p:nvPr/>
        </p:nvSpPr>
        <p:spPr>
          <a:xfrm>
            <a:off x="5854046" y="1997915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实时上传</a:t>
            </a:r>
            <a:endParaRPr lang="en-US" altLang="zh-CN" sz="3200" dirty="0"/>
          </a:p>
          <a:p>
            <a:pPr algn="ctr"/>
            <a:r>
              <a:rPr lang="zh-CN" altLang="en-US" dirty="0"/>
              <a:t>不错过每一个瞬间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0B7A899-2F4C-47C7-9CC1-2B3F31025187}"/>
              </a:ext>
            </a:extLst>
          </p:cNvPr>
          <p:cNvSpPr/>
          <p:nvPr/>
        </p:nvSpPr>
        <p:spPr>
          <a:xfrm>
            <a:off x="8211155" y="1997915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/>
              <a:t>隐私安全</a:t>
            </a:r>
            <a:endParaRPr lang="en-US" altLang="zh-CN" sz="3200" dirty="0"/>
          </a:p>
          <a:p>
            <a:pPr algn="ctr"/>
            <a:r>
              <a:rPr lang="zh-CN" altLang="en-US" dirty="0"/>
              <a:t>不接入外网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6213982-21DF-487B-BEDA-378733647DB3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33" name="矩形: 剪去对角 32">
              <a:extLst>
                <a:ext uri="{FF2B5EF4-FFF2-40B4-BE49-F238E27FC236}">
                  <a16:creationId xmlns:a16="http://schemas.microsoft.com/office/drawing/2014/main" id="{2B84DA93-A844-4570-A1CA-426F79E37ABF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FF705B8B-BCB8-4021-88A0-1DD228345044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spc="30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B94C6293-EDAF-433B-B9CB-CBDD541DB9B9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F9835BA6-16A4-44EB-9B0A-E234D6DEA80D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E42DD990-1E45-4805-91DE-334EB8BE063B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研究计划</a:t>
              </a:r>
              <a:endParaRPr lang="zh-HK" altLang="en-US" dirty="0"/>
            </a:p>
          </p:txBody>
        </p: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A613A902-5713-4B06-9F20-089EBF13187E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14280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9">
            <a:extLst>
              <a:ext uri="{FF2B5EF4-FFF2-40B4-BE49-F238E27FC236}">
                <a16:creationId xmlns:a16="http://schemas.microsoft.com/office/drawing/2014/main" id="{7912DECD-9E30-4519-A797-9D0B53F3E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37495" y="3004888"/>
            <a:ext cx="4901938" cy="176131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国产基于</a:t>
            </a:r>
            <a:r>
              <a:rPr lang="en-US" altLang="zh-CN" sz="2000" dirty="0">
                <a:latin typeface="+mn-ea"/>
                <a:ea typeface="+mn-ea"/>
                <a:cs typeface="XHei"/>
              </a:rPr>
              <a:t>RISC-V</a:t>
            </a:r>
            <a:r>
              <a:rPr lang="zh-CN" altLang="en-US" sz="2000" dirty="0">
                <a:latin typeface="+mn-ea"/>
                <a:ea typeface="+mn-ea"/>
                <a:cs typeface="XHei"/>
              </a:rPr>
              <a:t>指令集的</a:t>
            </a:r>
            <a:r>
              <a:rPr lang="en-US" altLang="zh-CN" sz="2000" dirty="0">
                <a:latin typeface="+mn-ea"/>
                <a:ea typeface="+mn-ea"/>
                <a:cs typeface="XHei"/>
              </a:rPr>
              <a:t>SoC</a:t>
            </a:r>
            <a:r>
              <a:rPr lang="zh-CN" altLang="en-US" sz="2000" dirty="0">
                <a:latin typeface="+mn-ea"/>
                <a:ea typeface="+mn-ea"/>
                <a:cs typeface="XHei"/>
              </a:rPr>
              <a:t>平台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功耗低、占用资源少、轻量、开发简便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编写使用教程在 </a:t>
            </a:r>
            <a:r>
              <a:rPr lang="en-US" altLang="zh-CN" u="sng" dirty="0" err="1">
                <a:hlinkClick r:id="rId3"/>
              </a:rPr>
              <a:t>jiayi’s</a:t>
            </a:r>
            <a:r>
              <a:rPr lang="en-US" altLang="zh-CN" u="sng" dirty="0">
                <a:hlinkClick r:id="rId3"/>
              </a:rPr>
              <a:t> Blog</a:t>
            </a:r>
            <a:endParaRPr lang="en-US" altLang="zh-CN" sz="2000" dirty="0">
              <a:latin typeface="+mn-ea"/>
              <a:ea typeface="+mn-ea"/>
              <a:cs typeface="XHei"/>
            </a:endParaRPr>
          </a:p>
        </p:txBody>
      </p:sp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4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心得体会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1C2F42-C902-4757-BFAC-E3F3A3033B87}"/>
              </a:ext>
            </a:extLst>
          </p:cNvPr>
          <p:cNvSpPr txBox="1"/>
          <p:nvPr/>
        </p:nvSpPr>
        <p:spPr>
          <a:xfrm>
            <a:off x="1048816" y="15340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BD86D64-ABDA-4767-B421-9E0E4A913604}"/>
              </a:ext>
            </a:extLst>
          </p:cNvPr>
          <p:cNvSpPr txBox="1"/>
          <p:nvPr/>
        </p:nvSpPr>
        <p:spPr>
          <a:xfrm>
            <a:off x="9041046" y="512610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5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23B8E00-7813-49BE-AAA5-6A4E99EE8030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5" name="矩形: 剪去对角 14">
              <a:extLst>
                <a:ext uri="{FF2B5EF4-FFF2-40B4-BE49-F238E27FC236}">
                  <a16:creationId xmlns:a16="http://schemas.microsoft.com/office/drawing/2014/main" id="{D8C4FCF3-8D10-4894-A49D-51926B3AB172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4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64660AE7-D610-4C72-A1F6-BF9F671A6C72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spc="30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EF6A987-74BA-423F-8D94-E868B7FD38D2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2956DBD4-4440-496C-89D8-541FC3200E7F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F12A24C-5E2D-4845-8261-597F57A34718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blipFill dpi="0" rotWithShape="1">
              <a:blip r:embed="rId4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研究计划</a:t>
              </a:r>
              <a:endParaRPr lang="zh-HK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80E5C13-8E48-458A-93EF-60FD742FD436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32714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779755" y="2767280"/>
            <a:ext cx="46324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40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芯片的一小步，</a:t>
            </a:r>
            <a:endParaRPr lang="en-US" altLang="zh-CN" sz="4000" spc="3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lvl="0">
              <a:defRPr/>
            </a:pPr>
            <a:r>
              <a:rPr lang="zh-CN" altLang="en-US" sz="40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中国芯片的一大步</a:t>
            </a:r>
            <a:endParaRPr kumimoji="0" lang="zh-CN" altLang="en-US" sz="4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51738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848100" y="3744659"/>
            <a:ext cx="4495800" cy="938213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spc="300" dirty="0">
                <a:solidFill>
                  <a:schemeClr val="bg2"/>
                </a:solidFill>
                <a:latin typeface="汉仪智楷繁" panose="02010600000101010101" pitchFamily="2" charset="-122"/>
                <a:ea typeface="汉仪智楷繁" panose="02010600000101010101" pitchFamily="2" charset="-122"/>
              </a:rPr>
              <a:t>谢谢</a:t>
            </a:r>
            <a:endParaRPr lang="zh-HK" altLang="en-US" sz="5400" b="1" spc="300" dirty="0">
              <a:solidFill>
                <a:schemeClr val="bg2"/>
              </a:solidFill>
              <a:latin typeface="汉仪智楷繁" panose="02010600000101010101" pitchFamily="2" charset="-122"/>
              <a:ea typeface="汉仪智楷繁" panose="02010600000101010101" pitchFamily="2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7AE559A-2EA8-44A5-A63C-F86FE8EB8E1E}"/>
              </a:ext>
            </a:extLst>
          </p:cNvPr>
          <p:cNvGrpSpPr/>
          <p:nvPr/>
        </p:nvGrpSpPr>
        <p:grpSpPr>
          <a:xfrm>
            <a:off x="5172075" y="1637910"/>
            <a:ext cx="1847850" cy="1720986"/>
            <a:chOff x="5172075" y="1637910"/>
            <a:chExt cx="1847850" cy="1720986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5172075" y="1637910"/>
              <a:ext cx="1847850" cy="1720986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bl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5553815" y="2368095"/>
              <a:ext cx="1148089" cy="543620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bl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sp>
        <p:nvSpPr>
          <p:cNvPr id="12" name="矩形: 剪去对角 11">
            <a:extLst>
              <a:ext uri="{FF2B5EF4-FFF2-40B4-BE49-F238E27FC236}">
                <a16:creationId xmlns:a16="http://schemas.microsoft.com/office/drawing/2014/main" id="{C32B7E1F-E9E0-46EA-9140-874872AEDA10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7828463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5096767" y="1551266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cxnSpLocks/>
          </p:cNvCxnSpPr>
          <p:nvPr/>
        </p:nvCxnSpPr>
        <p:spPr>
          <a:xfrm>
            <a:off x="5491225" y="1173240"/>
            <a:ext cx="0" cy="4567803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1518-CD37-4EF3-B577-DA6267BBF4CE}"/>
              </a:ext>
            </a:extLst>
          </p:cNvPr>
          <p:cNvGrpSpPr/>
          <p:nvPr/>
        </p:nvGrpSpPr>
        <p:grpSpPr>
          <a:xfrm>
            <a:off x="1693020" y="2312868"/>
            <a:ext cx="2657475" cy="2463932"/>
            <a:chOff x="2805114" y="2197035"/>
            <a:chExt cx="2657475" cy="2463932"/>
          </a:xfrm>
        </p:grpSpPr>
        <p:grpSp>
          <p:nvGrpSpPr>
            <p:cNvPr id="19" name="组合 18"/>
            <p:cNvGrpSpPr/>
            <p:nvPr/>
          </p:nvGrpSpPr>
          <p:grpSpPr>
            <a:xfrm>
              <a:off x="3159921" y="2197035"/>
              <a:ext cx="1947861" cy="1940713"/>
              <a:chOff x="1709739" y="2636838"/>
              <a:chExt cx="1590160" cy="1584325"/>
            </a:xfrm>
            <a:effectLst/>
          </p:grpSpPr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1709739" y="2636838"/>
                <a:ext cx="1468102" cy="1467130"/>
              </a:xfrm>
              <a:custGeom>
                <a:avLst/>
                <a:gdLst>
                  <a:gd name="T0" fmla="*/ 691 w 1276"/>
                  <a:gd name="T1" fmla="*/ 1168 h 1274"/>
                  <a:gd name="T2" fmla="*/ 662 w 1276"/>
                  <a:gd name="T3" fmla="*/ 1267 h 1274"/>
                  <a:gd name="T4" fmla="*/ 654 w 1276"/>
                  <a:gd name="T5" fmla="*/ 1273 h 1274"/>
                  <a:gd name="T6" fmla="*/ 643 w 1276"/>
                  <a:gd name="T7" fmla="*/ 1274 h 1274"/>
                  <a:gd name="T8" fmla="*/ 172 w 1276"/>
                  <a:gd name="T9" fmla="*/ 1274 h 1274"/>
                  <a:gd name="T10" fmla="*/ 81 w 1276"/>
                  <a:gd name="T11" fmla="*/ 1253 h 1274"/>
                  <a:gd name="T12" fmla="*/ 1 w 1276"/>
                  <a:gd name="T13" fmla="*/ 1113 h 1274"/>
                  <a:gd name="T14" fmla="*/ 0 w 1276"/>
                  <a:gd name="T15" fmla="*/ 892 h 1274"/>
                  <a:gd name="T16" fmla="*/ 0 w 1276"/>
                  <a:gd name="T17" fmla="*/ 170 h 1274"/>
                  <a:gd name="T18" fmla="*/ 170 w 1276"/>
                  <a:gd name="T19" fmla="*/ 0 h 1274"/>
                  <a:gd name="T20" fmla="*/ 1110 w 1276"/>
                  <a:gd name="T21" fmla="*/ 0 h 1274"/>
                  <a:gd name="T22" fmla="*/ 1273 w 1276"/>
                  <a:gd name="T23" fmla="*/ 131 h 1274"/>
                  <a:gd name="T24" fmla="*/ 1276 w 1276"/>
                  <a:gd name="T25" fmla="*/ 168 h 1274"/>
                  <a:gd name="T26" fmla="*/ 1276 w 1276"/>
                  <a:gd name="T27" fmla="*/ 629 h 1274"/>
                  <a:gd name="T28" fmla="*/ 1275 w 1276"/>
                  <a:gd name="T29" fmla="*/ 645 h 1274"/>
                  <a:gd name="T30" fmla="*/ 1171 w 1276"/>
                  <a:gd name="T31" fmla="*/ 659 h 1274"/>
                  <a:gd name="T32" fmla="*/ 1171 w 1276"/>
                  <a:gd name="T33" fmla="*/ 214 h 1274"/>
                  <a:gd name="T34" fmla="*/ 106 w 1276"/>
                  <a:gd name="T35" fmla="*/ 214 h 1274"/>
                  <a:gd name="T36" fmla="*/ 106 w 1276"/>
                  <a:gd name="T37" fmla="*/ 230 h 1274"/>
                  <a:gd name="T38" fmla="*/ 105 w 1276"/>
                  <a:gd name="T39" fmla="*/ 1102 h 1274"/>
                  <a:gd name="T40" fmla="*/ 171 w 1276"/>
                  <a:gd name="T41" fmla="*/ 1168 h 1274"/>
                  <a:gd name="T42" fmla="*/ 671 w 1276"/>
                  <a:gd name="T43" fmla="*/ 1168 h 1274"/>
                  <a:gd name="T44" fmla="*/ 691 w 1276"/>
                  <a:gd name="T45" fmla="*/ 1168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6" h="1274">
                    <a:moveTo>
                      <a:pt x="691" y="1168"/>
                    </a:moveTo>
                    <a:cubicBezTo>
                      <a:pt x="681" y="1203"/>
                      <a:pt x="672" y="1235"/>
                      <a:pt x="662" y="1267"/>
                    </a:cubicBezTo>
                    <a:cubicBezTo>
                      <a:pt x="661" y="1270"/>
                      <a:pt x="657" y="1272"/>
                      <a:pt x="654" y="1273"/>
                    </a:cubicBezTo>
                    <a:cubicBezTo>
                      <a:pt x="651" y="1274"/>
                      <a:pt x="647" y="1274"/>
                      <a:pt x="643" y="1274"/>
                    </a:cubicBezTo>
                    <a:cubicBezTo>
                      <a:pt x="486" y="1274"/>
                      <a:pt x="329" y="1273"/>
                      <a:pt x="172" y="1274"/>
                    </a:cubicBezTo>
                    <a:cubicBezTo>
                      <a:pt x="140" y="1274"/>
                      <a:pt x="109" y="1269"/>
                      <a:pt x="81" y="1253"/>
                    </a:cubicBezTo>
                    <a:cubicBezTo>
                      <a:pt x="29" y="1221"/>
                      <a:pt x="1" y="1174"/>
                      <a:pt x="1" y="1113"/>
                    </a:cubicBezTo>
                    <a:cubicBezTo>
                      <a:pt x="0" y="1039"/>
                      <a:pt x="0" y="966"/>
                      <a:pt x="0" y="892"/>
                    </a:cubicBezTo>
                    <a:cubicBezTo>
                      <a:pt x="0" y="651"/>
                      <a:pt x="0" y="411"/>
                      <a:pt x="0" y="170"/>
                    </a:cubicBezTo>
                    <a:cubicBezTo>
                      <a:pt x="0" y="68"/>
                      <a:pt x="68" y="0"/>
                      <a:pt x="170" y="0"/>
                    </a:cubicBezTo>
                    <a:cubicBezTo>
                      <a:pt x="483" y="0"/>
                      <a:pt x="797" y="0"/>
                      <a:pt x="1110" y="0"/>
                    </a:cubicBezTo>
                    <a:cubicBezTo>
                      <a:pt x="1194" y="0"/>
                      <a:pt x="1258" y="51"/>
                      <a:pt x="1273" y="131"/>
                    </a:cubicBezTo>
                    <a:cubicBezTo>
                      <a:pt x="1276" y="143"/>
                      <a:pt x="1276" y="156"/>
                      <a:pt x="1276" y="168"/>
                    </a:cubicBezTo>
                    <a:cubicBezTo>
                      <a:pt x="1276" y="322"/>
                      <a:pt x="1276" y="475"/>
                      <a:pt x="1276" y="629"/>
                    </a:cubicBezTo>
                    <a:cubicBezTo>
                      <a:pt x="1276" y="634"/>
                      <a:pt x="1276" y="638"/>
                      <a:pt x="1275" y="645"/>
                    </a:cubicBezTo>
                    <a:cubicBezTo>
                      <a:pt x="1239" y="640"/>
                      <a:pt x="1205" y="643"/>
                      <a:pt x="1171" y="659"/>
                    </a:cubicBezTo>
                    <a:cubicBezTo>
                      <a:pt x="1171" y="509"/>
                      <a:pt x="1171" y="362"/>
                      <a:pt x="1171" y="214"/>
                    </a:cubicBezTo>
                    <a:cubicBezTo>
                      <a:pt x="816" y="214"/>
                      <a:pt x="462" y="214"/>
                      <a:pt x="106" y="214"/>
                    </a:cubicBezTo>
                    <a:cubicBezTo>
                      <a:pt x="106" y="219"/>
                      <a:pt x="106" y="224"/>
                      <a:pt x="106" y="230"/>
                    </a:cubicBezTo>
                    <a:cubicBezTo>
                      <a:pt x="106" y="521"/>
                      <a:pt x="106" y="812"/>
                      <a:pt x="105" y="1102"/>
                    </a:cubicBezTo>
                    <a:cubicBezTo>
                      <a:pt x="105" y="1141"/>
                      <a:pt x="125" y="1169"/>
                      <a:pt x="171" y="1168"/>
                    </a:cubicBezTo>
                    <a:cubicBezTo>
                      <a:pt x="338" y="1167"/>
                      <a:pt x="504" y="1168"/>
                      <a:pt x="671" y="1168"/>
                    </a:cubicBezTo>
                    <a:cubicBezTo>
                      <a:pt x="677" y="1168"/>
                      <a:pt x="683" y="1168"/>
                      <a:pt x="691" y="1168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0" name="Freeform 7"/>
              <p:cNvSpPr>
                <a:spLocks noEditPoints="1"/>
              </p:cNvSpPr>
              <p:nvPr/>
            </p:nvSpPr>
            <p:spPr bwMode="auto">
              <a:xfrm>
                <a:off x="2571440" y="3653665"/>
                <a:ext cx="569443" cy="567498"/>
              </a:xfrm>
              <a:custGeom>
                <a:avLst/>
                <a:gdLst>
                  <a:gd name="T0" fmla="*/ 328 w 495"/>
                  <a:gd name="T1" fmla="*/ 1 h 493"/>
                  <a:gd name="T2" fmla="*/ 495 w 495"/>
                  <a:gd name="T3" fmla="*/ 167 h 493"/>
                  <a:gd name="T4" fmla="*/ 427 w 495"/>
                  <a:gd name="T5" fmla="*/ 236 h 493"/>
                  <a:gd name="T6" fmla="*/ 240 w 495"/>
                  <a:gd name="T7" fmla="*/ 421 h 493"/>
                  <a:gd name="T8" fmla="*/ 216 w 495"/>
                  <a:gd name="T9" fmla="*/ 436 h 493"/>
                  <a:gd name="T10" fmla="*/ 40 w 495"/>
                  <a:gd name="T11" fmla="*/ 488 h 493"/>
                  <a:gd name="T12" fmla="*/ 9 w 495"/>
                  <a:gd name="T13" fmla="*/ 484 h 493"/>
                  <a:gd name="T14" fmla="*/ 6 w 495"/>
                  <a:gd name="T15" fmla="*/ 454 h 493"/>
                  <a:gd name="T16" fmla="*/ 58 w 495"/>
                  <a:gd name="T17" fmla="*/ 276 h 493"/>
                  <a:gd name="T18" fmla="*/ 67 w 495"/>
                  <a:gd name="T19" fmla="*/ 259 h 493"/>
                  <a:gd name="T20" fmla="*/ 327 w 495"/>
                  <a:gd name="T21" fmla="*/ 1 h 493"/>
                  <a:gd name="T22" fmla="*/ 328 w 495"/>
                  <a:gd name="T23" fmla="*/ 1 h 493"/>
                  <a:gd name="T24" fmla="*/ 102 w 495"/>
                  <a:gd name="T25" fmla="*/ 292 h 493"/>
                  <a:gd name="T26" fmla="*/ 72 w 495"/>
                  <a:gd name="T27" fmla="*/ 396 h 493"/>
                  <a:gd name="T28" fmla="*/ 74 w 495"/>
                  <a:gd name="T29" fmla="*/ 405 h 493"/>
                  <a:gd name="T30" fmla="*/ 113 w 495"/>
                  <a:gd name="T31" fmla="*/ 418 h 493"/>
                  <a:gd name="T32" fmla="*/ 148 w 495"/>
                  <a:gd name="T33" fmla="*/ 408 h 493"/>
                  <a:gd name="T34" fmla="*/ 200 w 495"/>
                  <a:gd name="T35" fmla="*/ 393 h 493"/>
                  <a:gd name="T36" fmla="*/ 185 w 495"/>
                  <a:gd name="T37" fmla="*/ 316 h 493"/>
                  <a:gd name="T38" fmla="*/ 178 w 495"/>
                  <a:gd name="T39" fmla="*/ 308 h 493"/>
                  <a:gd name="T40" fmla="*/ 102 w 495"/>
                  <a:gd name="T41" fmla="*/ 292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5" h="493">
                    <a:moveTo>
                      <a:pt x="328" y="1"/>
                    </a:moveTo>
                    <a:cubicBezTo>
                      <a:pt x="384" y="56"/>
                      <a:pt x="439" y="112"/>
                      <a:pt x="495" y="167"/>
                    </a:cubicBezTo>
                    <a:cubicBezTo>
                      <a:pt x="473" y="190"/>
                      <a:pt x="450" y="213"/>
                      <a:pt x="427" y="236"/>
                    </a:cubicBezTo>
                    <a:cubicBezTo>
                      <a:pt x="365" y="298"/>
                      <a:pt x="303" y="360"/>
                      <a:pt x="240" y="421"/>
                    </a:cubicBezTo>
                    <a:cubicBezTo>
                      <a:pt x="233" y="428"/>
                      <a:pt x="225" y="433"/>
                      <a:pt x="216" y="436"/>
                    </a:cubicBezTo>
                    <a:cubicBezTo>
                      <a:pt x="157" y="454"/>
                      <a:pt x="98" y="471"/>
                      <a:pt x="40" y="488"/>
                    </a:cubicBezTo>
                    <a:cubicBezTo>
                      <a:pt x="28" y="492"/>
                      <a:pt x="18" y="493"/>
                      <a:pt x="9" y="484"/>
                    </a:cubicBezTo>
                    <a:cubicBezTo>
                      <a:pt x="0" y="475"/>
                      <a:pt x="3" y="464"/>
                      <a:pt x="6" y="454"/>
                    </a:cubicBezTo>
                    <a:cubicBezTo>
                      <a:pt x="23" y="395"/>
                      <a:pt x="40" y="335"/>
                      <a:pt x="58" y="276"/>
                    </a:cubicBezTo>
                    <a:cubicBezTo>
                      <a:pt x="60" y="270"/>
                      <a:pt x="63" y="264"/>
                      <a:pt x="67" y="259"/>
                    </a:cubicBezTo>
                    <a:cubicBezTo>
                      <a:pt x="154" y="173"/>
                      <a:pt x="240" y="87"/>
                      <a:pt x="327" y="1"/>
                    </a:cubicBezTo>
                    <a:cubicBezTo>
                      <a:pt x="328" y="1"/>
                      <a:pt x="329" y="0"/>
                      <a:pt x="328" y="1"/>
                    </a:cubicBezTo>
                    <a:close/>
                    <a:moveTo>
                      <a:pt x="102" y="292"/>
                    </a:moveTo>
                    <a:cubicBezTo>
                      <a:pt x="91" y="327"/>
                      <a:pt x="81" y="362"/>
                      <a:pt x="72" y="396"/>
                    </a:cubicBezTo>
                    <a:cubicBezTo>
                      <a:pt x="71" y="399"/>
                      <a:pt x="72" y="403"/>
                      <a:pt x="74" y="405"/>
                    </a:cubicBezTo>
                    <a:cubicBezTo>
                      <a:pt x="87" y="423"/>
                      <a:pt x="92" y="425"/>
                      <a:pt x="113" y="418"/>
                    </a:cubicBezTo>
                    <a:cubicBezTo>
                      <a:pt x="125" y="415"/>
                      <a:pt x="136" y="411"/>
                      <a:pt x="148" y="408"/>
                    </a:cubicBezTo>
                    <a:cubicBezTo>
                      <a:pt x="165" y="403"/>
                      <a:pt x="182" y="398"/>
                      <a:pt x="200" y="393"/>
                    </a:cubicBezTo>
                    <a:cubicBezTo>
                      <a:pt x="195" y="365"/>
                      <a:pt x="190" y="341"/>
                      <a:pt x="185" y="316"/>
                    </a:cubicBezTo>
                    <a:cubicBezTo>
                      <a:pt x="185" y="313"/>
                      <a:pt x="181" y="309"/>
                      <a:pt x="178" y="308"/>
                    </a:cubicBezTo>
                    <a:cubicBezTo>
                      <a:pt x="153" y="302"/>
                      <a:pt x="128" y="297"/>
                      <a:pt x="102" y="292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2262162" y="3371619"/>
                <a:ext cx="608346" cy="119627"/>
              </a:xfrm>
              <a:custGeom>
                <a:avLst/>
                <a:gdLst>
                  <a:gd name="T0" fmla="*/ 0 w 529"/>
                  <a:gd name="T1" fmla="*/ 104 h 104"/>
                  <a:gd name="T2" fmla="*/ 0 w 529"/>
                  <a:gd name="T3" fmla="*/ 0 h 104"/>
                  <a:gd name="T4" fmla="*/ 529 w 529"/>
                  <a:gd name="T5" fmla="*/ 0 h 104"/>
                  <a:gd name="T6" fmla="*/ 529 w 529"/>
                  <a:gd name="T7" fmla="*/ 104 h 104"/>
                  <a:gd name="T8" fmla="*/ 0 w 529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9" h="104">
                    <a:moveTo>
                      <a:pt x="0" y="104"/>
                    </a:moveTo>
                    <a:cubicBezTo>
                      <a:pt x="0" y="69"/>
                      <a:pt x="0" y="35"/>
                      <a:pt x="0" y="0"/>
                    </a:cubicBezTo>
                    <a:cubicBezTo>
                      <a:pt x="177" y="0"/>
                      <a:pt x="352" y="0"/>
                      <a:pt x="529" y="0"/>
                    </a:cubicBezTo>
                    <a:cubicBezTo>
                      <a:pt x="529" y="35"/>
                      <a:pt x="529" y="69"/>
                      <a:pt x="529" y="104"/>
                    </a:cubicBezTo>
                    <a:cubicBezTo>
                      <a:pt x="353" y="104"/>
                      <a:pt x="177" y="104"/>
                      <a:pt x="0" y="104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2263134" y="3127502"/>
                <a:ext cx="607373" cy="119627"/>
              </a:xfrm>
              <a:custGeom>
                <a:avLst/>
                <a:gdLst>
                  <a:gd name="T0" fmla="*/ 528 w 528"/>
                  <a:gd name="T1" fmla="*/ 0 h 104"/>
                  <a:gd name="T2" fmla="*/ 528 w 528"/>
                  <a:gd name="T3" fmla="*/ 104 h 104"/>
                  <a:gd name="T4" fmla="*/ 0 w 528"/>
                  <a:gd name="T5" fmla="*/ 104 h 104"/>
                  <a:gd name="T6" fmla="*/ 0 w 528"/>
                  <a:gd name="T7" fmla="*/ 0 h 104"/>
                  <a:gd name="T8" fmla="*/ 528 w 528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8" h="104">
                    <a:moveTo>
                      <a:pt x="528" y="0"/>
                    </a:moveTo>
                    <a:cubicBezTo>
                      <a:pt x="528" y="35"/>
                      <a:pt x="528" y="69"/>
                      <a:pt x="528" y="104"/>
                    </a:cubicBezTo>
                    <a:cubicBezTo>
                      <a:pt x="352" y="104"/>
                      <a:pt x="177" y="104"/>
                      <a:pt x="0" y="104"/>
                    </a:cubicBezTo>
                    <a:cubicBezTo>
                      <a:pt x="0" y="70"/>
                      <a:pt x="0" y="36"/>
                      <a:pt x="0" y="0"/>
                    </a:cubicBezTo>
                    <a:cubicBezTo>
                      <a:pt x="176" y="0"/>
                      <a:pt x="352" y="0"/>
                      <a:pt x="528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3" name="Freeform 10"/>
              <p:cNvSpPr>
                <a:spLocks/>
              </p:cNvSpPr>
              <p:nvPr/>
            </p:nvSpPr>
            <p:spPr bwMode="auto">
              <a:xfrm>
                <a:off x="2263134" y="3615735"/>
                <a:ext cx="549991" cy="120599"/>
              </a:xfrm>
              <a:custGeom>
                <a:avLst/>
                <a:gdLst>
                  <a:gd name="T0" fmla="*/ 0 w 478"/>
                  <a:gd name="T1" fmla="*/ 0 h 105"/>
                  <a:gd name="T2" fmla="*/ 478 w 478"/>
                  <a:gd name="T3" fmla="*/ 0 h 105"/>
                  <a:gd name="T4" fmla="*/ 472 w 478"/>
                  <a:gd name="T5" fmla="*/ 8 h 105"/>
                  <a:gd name="T6" fmla="*/ 383 w 478"/>
                  <a:gd name="T7" fmla="*/ 97 h 105"/>
                  <a:gd name="T8" fmla="*/ 366 w 478"/>
                  <a:gd name="T9" fmla="*/ 104 h 105"/>
                  <a:gd name="T10" fmla="*/ 8 w 478"/>
                  <a:gd name="T11" fmla="*/ 105 h 105"/>
                  <a:gd name="T12" fmla="*/ 0 w 478"/>
                  <a:gd name="T13" fmla="*/ 104 h 105"/>
                  <a:gd name="T14" fmla="*/ 0 w 478"/>
                  <a:gd name="T1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105">
                    <a:moveTo>
                      <a:pt x="0" y="0"/>
                    </a:moveTo>
                    <a:cubicBezTo>
                      <a:pt x="159" y="0"/>
                      <a:pt x="318" y="0"/>
                      <a:pt x="478" y="0"/>
                    </a:cubicBezTo>
                    <a:cubicBezTo>
                      <a:pt x="476" y="3"/>
                      <a:pt x="474" y="6"/>
                      <a:pt x="472" y="8"/>
                    </a:cubicBezTo>
                    <a:cubicBezTo>
                      <a:pt x="443" y="38"/>
                      <a:pt x="413" y="68"/>
                      <a:pt x="383" y="97"/>
                    </a:cubicBezTo>
                    <a:cubicBezTo>
                      <a:pt x="379" y="101"/>
                      <a:pt x="372" y="104"/>
                      <a:pt x="366" y="104"/>
                    </a:cubicBezTo>
                    <a:cubicBezTo>
                      <a:pt x="247" y="105"/>
                      <a:pt x="127" y="105"/>
                      <a:pt x="8" y="105"/>
                    </a:cubicBezTo>
                    <a:cubicBezTo>
                      <a:pt x="6" y="105"/>
                      <a:pt x="3" y="104"/>
                      <a:pt x="0" y="104"/>
                    </a:cubicBezTo>
                    <a:cubicBezTo>
                      <a:pt x="0" y="69"/>
                      <a:pt x="0" y="35"/>
                      <a:pt x="0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3016880" y="3492218"/>
                <a:ext cx="283019" cy="281074"/>
              </a:xfrm>
              <a:custGeom>
                <a:avLst/>
                <a:gdLst>
                  <a:gd name="T0" fmla="*/ 0 w 246"/>
                  <a:gd name="T1" fmla="*/ 87 h 244"/>
                  <a:gd name="T2" fmla="*/ 66 w 246"/>
                  <a:gd name="T3" fmla="*/ 20 h 244"/>
                  <a:gd name="T4" fmla="*/ 139 w 246"/>
                  <a:gd name="T5" fmla="*/ 20 h 244"/>
                  <a:gd name="T6" fmla="*/ 225 w 246"/>
                  <a:gd name="T7" fmla="*/ 106 h 244"/>
                  <a:gd name="T8" fmla="*/ 227 w 246"/>
                  <a:gd name="T9" fmla="*/ 178 h 244"/>
                  <a:gd name="T10" fmla="*/ 159 w 246"/>
                  <a:gd name="T11" fmla="*/ 244 h 244"/>
                  <a:gd name="T12" fmla="*/ 0 w 246"/>
                  <a:gd name="T13" fmla="*/ 8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244">
                    <a:moveTo>
                      <a:pt x="0" y="87"/>
                    </a:moveTo>
                    <a:cubicBezTo>
                      <a:pt x="22" y="64"/>
                      <a:pt x="43" y="41"/>
                      <a:pt x="66" y="20"/>
                    </a:cubicBezTo>
                    <a:cubicBezTo>
                      <a:pt x="87" y="1"/>
                      <a:pt x="118" y="0"/>
                      <a:pt x="139" y="20"/>
                    </a:cubicBezTo>
                    <a:cubicBezTo>
                      <a:pt x="169" y="48"/>
                      <a:pt x="198" y="76"/>
                      <a:pt x="225" y="106"/>
                    </a:cubicBezTo>
                    <a:cubicBezTo>
                      <a:pt x="245" y="127"/>
                      <a:pt x="246" y="158"/>
                      <a:pt x="227" y="178"/>
                    </a:cubicBezTo>
                    <a:cubicBezTo>
                      <a:pt x="205" y="202"/>
                      <a:pt x="181" y="223"/>
                      <a:pt x="159" y="244"/>
                    </a:cubicBezTo>
                    <a:cubicBezTo>
                      <a:pt x="107" y="193"/>
                      <a:pt x="54" y="140"/>
                      <a:pt x="0" y="87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5" name="Freeform 12"/>
              <p:cNvSpPr>
                <a:spLocks/>
              </p:cNvSpPr>
              <p:nvPr/>
            </p:nvSpPr>
            <p:spPr bwMode="auto">
              <a:xfrm>
                <a:off x="2017073" y="3372591"/>
                <a:ext cx="119627" cy="117682"/>
              </a:xfrm>
              <a:custGeom>
                <a:avLst/>
                <a:gdLst>
                  <a:gd name="T0" fmla="*/ 0 w 104"/>
                  <a:gd name="T1" fmla="*/ 102 h 102"/>
                  <a:gd name="T2" fmla="*/ 0 w 104"/>
                  <a:gd name="T3" fmla="*/ 0 h 102"/>
                  <a:gd name="T4" fmla="*/ 104 w 104"/>
                  <a:gd name="T5" fmla="*/ 0 h 102"/>
                  <a:gd name="T6" fmla="*/ 104 w 104"/>
                  <a:gd name="T7" fmla="*/ 102 h 102"/>
                  <a:gd name="T8" fmla="*/ 0 w 104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2">
                    <a:moveTo>
                      <a:pt x="0" y="102"/>
                    </a:moveTo>
                    <a:cubicBezTo>
                      <a:pt x="0" y="68"/>
                      <a:pt x="0" y="34"/>
                      <a:pt x="0" y="0"/>
                    </a:cubicBezTo>
                    <a:cubicBezTo>
                      <a:pt x="35" y="0"/>
                      <a:pt x="69" y="0"/>
                      <a:pt x="104" y="0"/>
                    </a:cubicBezTo>
                    <a:cubicBezTo>
                      <a:pt x="104" y="34"/>
                      <a:pt x="104" y="67"/>
                      <a:pt x="104" y="102"/>
                    </a:cubicBezTo>
                    <a:cubicBezTo>
                      <a:pt x="70" y="102"/>
                      <a:pt x="36" y="102"/>
                      <a:pt x="0" y="102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6" name="Freeform 13"/>
              <p:cNvSpPr>
                <a:spLocks/>
              </p:cNvSpPr>
              <p:nvPr/>
            </p:nvSpPr>
            <p:spPr bwMode="auto">
              <a:xfrm>
                <a:off x="2018045" y="3128475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4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4"/>
                      <a:pt x="103" y="68"/>
                      <a:pt x="103" y="103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7" name="Freeform 14"/>
              <p:cNvSpPr>
                <a:spLocks/>
              </p:cNvSpPr>
              <p:nvPr/>
            </p:nvSpPr>
            <p:spPr bwMode="auto">
              <a:xfrm>
                <a:off x="2018045" y="3616708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5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3"/>
                      <a:pt x="103" y="67"/>
                      <a:pt x="103" y="103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2805114" y="4137747"/>
              <a:ext cx="26574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rgbClr val="0174AB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目录</a:t>
              </a:r>
              <a:endParaRPr lang="zh-HK" altLang="en-US" sz="2800" b="1" spc="300" dirty="0">
                <a:solidFill>
                  <a:srgbClr val="0174AB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A221C26E-C9FD-4AC4-A958-4E3044908C1B}"/>
              </a:ext>
            </a:extLst>
          </p:cNvPr>
          <p:cNvGrpSpPr/>
          <p:nvPr/>
        </p:nvGrpSpPr>
        <p:grpSpPr>
          <a:xfrm>
            <a:off x="6096000" y="4313117"/>
            <a:ext cx="3512215" cy="523220"/>
            <a:chOff x="7319287" y="4402069"/>
            <a:chExt cx="3512215" cy="523220"/>
          </a:xfrm>
        </p:grpSpPr>
        <p:sp>
          <p:nvSpPr>
            <p:cNvPr id="27" name="文本框 26"/>
            <p:cNvSpPr txBox="1"/>
            <p:nvPr/>
          </p:nvSpPr>
          <p:spPr>
            <a:xfrm>
              <a:off x="7591424" y="4402069"/>
              <a:ext cx="32400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研究计划</a:t>
              </a:r>
              <a:endParaRPr lang="en-US" altLang="zh-CN" sz="2800" b="1" spc="30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C40CAB9-1E7C-462D-95EC-FAF8CD27BF4C}"/>
                </a:ext>
              </a:extLst>
            </p:cNvPr>
            <p:cNvSpPr/>
            <p:nvPr/>
          </p:nvSpPr>
          <p:spPr>
            <a:xfrm>
              <a:off x="7319287" y="4543532"/>
              <a:ext cx="221360" cy="22136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FD7EA54-3AB7-472C-9AD4-DDCDF26FC8A0}"/>
              </a:ext>
            </a:extLst>
          </p:cNvPr>
          <p:cNvGrpSpPr/>
          <p:nvPr/>
        </p:nvGrpSpPr>
        <p:grpSpPr>
          <a:xfrm>
            <a:off x="6096000" y="1914297"/>
            <a:ext cx="4689769" cy="2369880"/>
            <a:chOff x="6551297" y="91927"/>
            <a:chExt cx="4689769" cy="2769620"/>
          </a:xfrm>
        </p:grpSpPr>
        <p:sp>
          <p:nvSpPr>
            <p:cNvPr id="21" name="文本框 20"/>
            <p:cNvSpPr txBox="1"/>
            <p:nvPr/>
          </p:nvSpPr>
          <p:spPr>
            <a:xfrm>
              <a:off x="6905245" y="91927"/>
              <a:ext cx="4335821" cy="2769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rgbClr val="666666"/>
                  </a:solidFill>
                  <a:latin typeface="+mj-ea"/>
                  <a:ea typeface="+mj-ea"/>
                </a:rPr>
                <a:t>项目简介</a:t>
              </a:r>
              <a:endParaRPr lang="en-US" altLang="zh-CN" sz="28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项目简介与背景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系统框图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物理结构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000" spc="300" dirty="0">
                  <a:solidFill>
                    <a:srgbClr val="666666"/>
                  </a:solidFill>
                  <a:latin typeface="+mj-ea"/>
                </a:rPr>
                <a:t>Demo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技术创新点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团队介绍</a:t>
              </a:r>
              <a:endParaRPr lang="zh-HK" altLang="en-US" sz="20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09838253-132B-44CF-A82F-F94F57AA2F28}"/>
                </a:ext>
              </a:extLst>
            </p:cNvPr>
            <p:cNvSpPr/>
            <p:nvPr/>
          </p:nvSpPr>
          <p:spPr>
            <a:xfrm>
              <a:off x="6551297" y="259118"/>
              <a:ext cx="221360" cy="221360"/>
            </a:xfrm>
            <a:prstGeom prst="ellipse">
              <a:avLst/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2ECF9C50-9DBB-417F-AF5D-7D5F26020A2D}"/>
              </a:ext>
            </a:extLst>
          </p:cNvPr>
          <p:cNvSpPr/>
          <p:nvPr/>
        </p:nvSpPr>
        <p:spPr>
          <a:xfrm>
            <a:off x="0" y="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8871739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DB251988-98D6-4457-8A90-B878CE555C15}"/>
              </a:ext>
            </a:extLst>
          </p:cNvPr>
          <p:cNvSpPr/>
          <p:nvPr/>
        </p:nvSpPr>
        <p:spPr>
          <a:xfrm>
            <a:off x="1523998" y="4806062"/>
            <a:ext cx="9144000" cy="915044"/>
          </a:xfrm>
          <a:prstGeom prst="rect">
            <a:avLst/>
          </a:prstGeom>
          <a:solidFill>
            <a:schemeClr val="bg2">
              <a:lumMod val="1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3F637C0-71F5-4B1C-AC60-51734E55F958}"/>
              </a:ext>
            </a:extLst>
          </p:cNvPr>
          <p:cNvSpPr/>
          <p:nvPr/>
        </p:nvSpPr>
        <p:spPr>
          <a:xfrm>
            <a:off x="1524000" y="2259000"/>
            <a:ext cx="9144000" cy="2340000"/>
          </a:xfrm>
          <a:prstGeom prst="rect">
            <a:avLst/>
          </a:prstGeom>
          <a:solidFill>
            <a:schemeClr val="bg2">
              <a:lumMod val="1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785A6A9-AB13-4731-B167-B27843362E11}"/>
              </a:ext>
            </a:extLst>
          </p:cNvPr>
          <p:cNvSpPr txBox="1"/>
          <p:nvPr/>
        </p:nvSpPr>
        <p:spPr>
          <a:xfrm>
            <a:off x="2585009" y="2859613"/>
            <a:ext cx="702197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300" dirty="0">
                <a:solidFill>
                  <a:schemeClr val="bg1"/>
                </a:solidFill>
                <a:latin typeface="禹卫书法行书繁体&#10;" panose="02000603000000000000" pitchFamily="2" charset="-120"/>
                <a:ea typeface="禹卫书法行书繁体&#10;" panose="02000603000000000000" pitchFamily="2" charset="-120"/>
              </a:rPr>
              <a:t>濟小台</a:t>
            </a:r>
            <a:endParaRPr lang="en-US" altLang="zh-CN" sz="4400" spc="300" dirty="0">
              <a:solidFill>
                <a:schemeClr val="bg1"/>
              </a:solidFill>
              <a:latin typeface="禹卫书法行书繁体&#10;" panose="02000603000000000000" pitchFamily="2" charset="-120"/>
              <a:ea typeface="禹卫书法行书繁体&#10;" panose="02000603000000000000" pitchFamily="2" charset="-120"/>
            </a:endParaRPr>
          </a:p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100SoC</a:t>
            </a:r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的安防云台</a:t>
            </a:r>
            <a:endParaRPr lang="en-US" altLang="zh-CN" sz="2400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3DBED34-CC1A-4F14-892C-72132200B8EE}"/>
              </a:ext>
            </a:extLst>
          </p:cNvPr>
          <p:cNvSpPr/>
          <p:nvPr/>
        </p:nvSpPr>
        <p:spPr>
          <a:xfrm>
            <a:off x="1524000" y="4799561"/>
            <a:ext cx="1357313" cy="40005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br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赛题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16ACDF6-21C0-4F77-AE93-A64BFA4990A9}"/>
              </a:ext>
            </a:extLst>
          </p:cNvPr>
          <p:cNvSpPr/>
          <p:nvPr/>
        </p:nvSpPr>
        <p:spPr>
          <a:xfrm>
            <a:off x="1524000" y="5321054"/>
            <a:ext cx="1357313" cy="40005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团队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896FDF0-60AE-47FB-ABBB-E4A136A8D8A4}"/>
              </a:ext>
            </a:extLst>
          </p:cNvPr>
          <p:cNvSpPr txBox="1"/>
          <p:nvPr/>
        </p:nvSpPr>
        <p:spPr>
          <a:xfrm>
            <a:off x="3532885" y="4799503"/>
            <a:ext cx="648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000" b="1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000" b="1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</a:t>
            </a:r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开源平台软硬件结合实现电机控制  </a:t>
            </a:r>
            <a:endParaRPr lang="zh-HK" altLang="en-US" sz="2000" b="1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ABAB40A-2881-4B72-BCEB-09356B1CFFF4}"/>
              </a:ext>
            </a:extLst>
          </p:cNvPr>
          <p:cNvSpPr txBox="1"/>
          <p:nvPr/>
        </p:nvSpPr>
        <p:spPr>
          <a:xfrm>
            <a:off x="3532884" y="5320996"/>
            <a:ext cx="4788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智信同德 </a:t>
            </a:r>
            <a:r>
              <a:rPr lang="en-US" altLang="zh-CN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ASH067476</a:t>
            </a:r>
            <a:endParaRPr lang="zh-HK" altLang="en-US" sz="2000" b="1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8" name="矩形: 剪去对角 27">
            <a:extLst>
              <a:ext uri="{FF2B5EF4-FFF2-40B4-BE49-F238E27FC236}">
                <a16:creationId xmlns:a16="http://schemas.microsoft.com/office/drawing/2014/main" id="{6DA2167D-55CF-4697-BFB4-9C0156240B81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2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29" name="图片 28" descr="图片包含 游戏机, 建筑, 围栏&#10;&#10;描述已自动生成">
            <a:extLst>
              <a:ext uri="{FF2B5EF4-FFF2-40B4-BE49-F238E27FC236}">
                <a16:creationId xmlns:a16="http://schemas.microsoft.com/office/drawing/2014/main" id="{F3EEA9A6-56F1-4AC5-B8F2-7C85B48959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07" y="811572"/>
            <a:ext cx="1703585" cy="124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2128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5096767" y="1551266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cxnSpLocks/>
          </p:cNvCxnSpPr>
          <p:nvPr/>
        </p:nvCxnSpPr>
        <p:spPr>
          <a:xfrm>
            <a:off x="5491225" y="1173240"/>
            <a:ext cx="0" cy="4567803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1518-CD37-4EF3-B577-DA6267BBF4CE}"/>
              </a:ext>
            </a:extLst>
          </p:cNvPr>
          <p:cNvGrpSpPr/>
          <p:nvPr/>
        </p:nvGrpSpPr>
        <p:grpSpPr>
          <a:xfrm>
            <a:off x="1693020" y="2312868"/>
            <a:ext cx="2657475" cy="2463932"/>
            <a:chOff x="2805114" y="2197035"/>
            <a:chExt cx="2657475" cy="2463932"/>
          </a:xfrm>
        </p:grpSpPr>
        <p:grpSp>
          <p:nvGrpSpPr>
            <p:cNvPr id="19" name="组合 18"/>
            <p:cNvGrpSpPr/>
            <p:nvPr/>
          </p:nvGrpSpPr>
          <p:grpSpPr>
            <a:xfrm>
              <a:off x="3159921" y="2197035"/>
              <a:ext cx="1947861" cy="1940713"/>
              <a:chOff x="1709739" y="2636838"/>
              <a:chExt cx="1590160" cy="1584325"/>
            </a:xfrm>
            <a:effectLst/>
          </p:grpSpPr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1709739" y="2636838"/>
                <a:ext cx="1468102" cy="1467130"/>
              </a:xfrm>
              <a:custGeom>
                <a:avLst/>
                <a:gdLst>
                  <a:gd name="T0" fmla="*/ 691 w 1276"/>
                  <a:gd name="T1" fmla="*/ 1168 h 1274"/>
                  <a:gd name="T2" fmla="*/ 662 w 1276"/>
                  <a:gd name="T3" fmla="*/ 1267 h 1274"/>
                  <a:gd name="T4" fmla="*/ 654 w 1276"/>
                  <a:gd name="T5" fmla="*/ 1273 h 1274"/>
                  <a:gd name="T6" fmla="*/ 643 w 1276"/>
                  <a:gd name="T7" fmla="*/ 1274 h 1274"/>
                  <a:gd name="T8" fmla="*/ 172 w 1276"/>
                  <a:gd name="T9" fmla="*/ 1274 h 1274"/>
                  <a:gd name="T10" fmla="*/ 81 w 1276"/>
                  <a:gd name="T11" fmla="*/ 1253 h 1274"/>
                  <a:gd name="T12" fmla="*/ 1 w 1276"/>
                  <a:gd name="T13" fmla="*/ 1113 h 1274"/>
                  <a:gd name="T14" fmla="*/ 0 w 1276"/>
                  <a:gd name="T15" fmla="*/ 892 h 1274"/>
                  <a:gd name="T16" fmla="*/ 0 w 1276"/>
                  <a:gd name="T17" fmla="*/ 170 h 1274"/>
                  <a:gd name="T18" fmla="*/ 170 w 1276"/>
                  <a:gd name="T19" fmla="*/ 0 h 1274"/>
                  <a:gd name="T20" fmla="*/ 1110 w 1276"/>
                  <a:gd name="T21" fmla="*/ 0 h 1274"/>
                  <a:gd name="T22" fmla="*/ 1273 w 1276"/>
                  <a:gd name="T23" fmla="*/ 131 h 1274"/>
                  <a:gd name="T24" fmla="*/ 1276 w 1276"/>
                  <a:gd name="T25" fmla="*/ 168 h 1274"/>
                  <a:gd name="T26" fmla="*/ 1276 w 1276"/>
                  <a:gd name="T27" fmla="*/ 629 h 1274"/>
                  <a:gd name="T28" fmla="*/ 1275 w 1276"/>
                  <a:gd name="T29" fmla="*/ 645 h 1274"/>
                  <a:gd name="T30" fmla="*/ 1171 w 1276"/>
                  <a:gd name="T31" fmla="*/ 659 h 1274"/>
                  <a:gd name="T32" fmla="*/ 1171 w 1276"/>
                  <a:gd name="T33" fmla="*/ 214 h 1274"/>
                  <a:gd name="T34" fmla="*/ 106 w 1276"/>
                  <a:gd name="T35" fmla="*/ 214 h 1274"/>
                  <a:gd name="T36" fmla="*/ 106 w 1276"/>
                  <a:gd name="T37" fmla="*/ 230 h 1274"/>
                  <a:gd name="T38" fmla="*/ 105 w 1276"/>
                  <a:gd name="T39" fmla="*/ 1102 h 1274"/>
                  <a:gd name="T40" fmla="*/ 171 w 1276"/>
                  <a:gd name="T41" fmla="*/ 1168 h 1274"/>
                  <a:gd name="T42" fmla="*/ 671 w 1276"/>
                  <a:gd name="T43" fmla="*/ 1168 h 1274"/>
                  <a:gd name="T44" fmla="*/ 691 w 1276"/>
                  <a:gd name="T45" fmla="*/ 1168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6" h="1274">
                    <a:moveTo>
                      <a:pt x="691" y="1168"/>
                    </a:moveTo>
                    <a:cubicBezTo>
                      <a:pt x="681" y="1203"/>
                      <a:pt x="672" y="1235"/>
                      <a:pt x="662" y="1267"/>
                    </a:cubicBezTo>
                    <a:cubicBezTo>
                      <a:pt x="661" y="1270"/>
                      <a:pt x="657" y="1272"/>
                      <a:pt x="654" y="1273"/>
                    </a:cubicBezTo>
                    <a:cubicBezTo>
                      <a:pt x="651" y="1274"/>
                      <a:pt x="647" y="1274"/>
                      <a:pt x="643" y="1274"/>
                    </a:cubicBezTo>
                    <a:cubicBezTo>
                      <a:pt x="486" y="1274"/>
                      <a:pt x="329" y="1273"/>
                      <a:pt x="172" y="1274"/>
                    </a:cubicBezTo>
                    <a:cubicBezTo>
                      <a:pt x="140" y="1274"/>
                      <a:pt x="109" y="1269"/>
                      <a:pt x="81" y="1253"/>
                    </a:cubicBezTo>
                    <a:cubicBezTo>
                      <a:pt x="29" y="1221"/>
                      <a:pt x="1" y="1174"/>
                      <a:pt x="1" y="1113"/>
                    </a:cubicBezTo>
                    <a:cubicBezTo>
                      <a:pt x="0" y="1039"/>
                      <a:pt x="0" y="966"/>
                      <a:pt x="0" y="892"/>
                    </a:cubicBezTo>
                    <a:cubicBezTo>
                      <a:pt x="0" y="651"/>
                      <a:pt x="0" y="411"/>
                      <a:pt x="0" y="170"/>
                    </a:cubicBezTo>
                    <a:cubicBezTo>
                      <a:pt x="0" y="68"/>
                      <a:pt x="68" y="0"/>
                      <a:pt x="170" y="0"/>
                    </a:cubicBezTo>
                    <a:cubicBezTo>
                      <a:pt x="483" y="0"/>
                      <a:pt x="797" y="0"/>
                      <a:pt x="1110" y="0"/>
                    </a:cubicBezTo>
                    <a:cubicBezTo>
                      <a:pt x="1194" y="0"/>
                      <a:pt x="1258" y="51"/>
                      <a:pt x="1273" y="131"/>
                    </a:cubicBezTo>
                    <a:cubicBezTo>
                      <a:pt x="1276" y="143"/>
                      <a:pt x="1276" y="156"/>
                      <a:pt x="1276" y="168"/>
                    </a:cubicBezTo>
                    <a:cubicBezTo>
                      <a:pt x="1276" y="322"/>
                      <a:pt x="1276" y="475"/>
                      <a:pt x="1276" y="629"/>
                    </a:cubicBezTo>
                    <a:cubicBezTo>
                      <a:pt x="1276" y="634"/>
                      <a:pt x="1276" y="638"/>
                      <a:pt x="1275" y="645"/>
                    </a:cubicBezTo>
                    <a:cubicBezTo>
                      <a:pt x="1239" y="640"/>
                      <a:pt x="1205" y="643"/>
                      <a:pt x="1171" y="659"/>
                    </a:cubicBezTo>
                    <a:cubicBezTo>
                      <a:pt x="1171" y="509"/>
                      <a:pt x="1171" y="362"/>
                      <a:pt x="1171" y="214"/>
                    </a:cubicBezTo>
                    <a:cubicBezTo>
                      <a:pt x="816" y="214"/>
                      <a:pt x="462" y="214"/>
                      <a:pt x="106" y="214"/>
                    </a:cubicBezTo>
                    <a:cubicBezTo>
                      <a:pt x="106" y="219"/>
                      <a:pt x="106" y="224"/>
                      <a:pt x="106" y="230"/>
                    </a:cubicBezTo>
                    <a:cubicBezTo>
                      <a:pt x="106" y="521"/>
                      <a:pt x="106" y="812"/>
                      <a:pt x="105" y="1102"/>
                    </a:cubicBezTo>
                    <a:cubicBezTo>
                      <a:pt x="105" y="1141"/>
                      <a:pt x="125" y="1169"/>
                      <a:pt x="171" y="1168"/>
                    </a:cubicBezTo>
                    <a:cubicBezTo>
                      <a:pt x="338" y="1167"/>
                      <a:pt x="504" y="1168"/>
                      <a:pt x="671" y="1168"/>
                    </a:cubicBezTo>
                    <a:cubicBezTo>
                      <a:pt x="677" y="1168"/>
                      <a:pt x="683" y="1168"/>
                      <a:pt x="691" y="1168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0" name="Freeform 7"/>
              <p:cNvSpPr>
                <a:spLocks noEditPoints="1"/>
              </p:cNvSpPr>
              <p:nvPr/>
            </p:nvSpPr>
            <p:spPr bwMode="auto">
              <a:xfrm>
                <a:off x="2571440" y="3653665"/>
                <a:ext cx="569443" cy="567498"/>
              </a:xfrm>
              <a:custGeom>
                <a:avLst/>
                <a:gdLst>
                  <a:gd name="T0" fmla="*/ 328 w 495"/>
                  <a:gd name="T1" fmla="*/ 1 h 493"/>
                  <a:gd name="T2" fmla="*/ 495 w 495"/>
                  <a:gd name="T3" fmla="*/ 167 h 493"/>
                  <a:gd name="T4" fmla="*/ 427 w 495"/>
                  <a:gd name="T5" fmla="*/ 236 h 493"/>
                  <a:gd name="T6" fmla="*/ 240 w 495"/>
                  <a:gd name="T7" fmla="*/ 421 h 493"/>
                  <a:gd name="T8" fmla="*/ 216 w 495"/>
                  <a:gd name="T9" fmla="*/ 436 h 493"/>
                  <a:gd name="T10" fmla="*/ 40 w 495"/>
                  <a:gd name="T11" fmla="*/ 488 h 493"/>
                  <a:gd name="T12" fmla="*/ 9 w 495"/>
                  <a:gd name="T13" fmla="*/ 484 h 493"/>
                  <a:gd name="T14" fmla="*/ 6 w 495"/>
                  <a:gd name="T15" fmla="*/ 454 h 493"/>
                  <a:gd name="T16" fmla="*/ 58 w 495"/>
                  <a:gd name="T17" fmla="*/ 276 h 493"/>
                  <a:gd name="T18" fmla="*/ 67 w 495"/>
                  <a:gd name="T19" fmla="*/ 259 h 493"/>
                  <a:gd name="T20" fmla="*/ 327 w 495"/>
                  <a:gd name="T21" fmla="*/ 1 h 493"/>
                  <a:gd name="T22" fmla="*/ 328 w 495"/>
                  <a:gd name="T23" fmla="*/ 1 h 493"/>
                  <a:gd name="T24" fmla="*/ 102 w 495"/>
                  <a:gd name="T25" fmla="*/ 292 h 493"/>
                  <a:gd name="T26" fmla="*/ 72 w 495"/>
                  <a:gd name="T27" fmla="*/ 396 h 493"/>
                  <a:gd name="T28" fmla="*/ 74 w 495"/>
                  <a:gd name="T29" fmla="*/ 405 h 493"/>
                  <a:gd name="T30" fmla="*/ 113 w 495"/>
                  <a:gd name="T31" fmla="*/ 418 h 493"/>
                  <a:gd name="T32" fmla="*/ 148 w 495"/>
                  <a:gd name="T33" fmla="*/ 408 h 493"/>
                  <a:gd name="T34" fmla="*/ 200 w 495"/>
                  <a:gd name="T35" fmla="*/ 393 h 493"/>
                  <a:gd name="T36" fmla="*/ 185 w 495"/>
                  <a:gd name="T37" fmla="*/ 316 h 493"/>
                  <a:gd name="T38" fmla="*/ 178 w 495"/>
                  <a:gd name="T39" fmla="*/ 308 h 493"/>
                  <a:gd name="T40" fmla="*/ 102 w 495"/>
                  <a:gd name="T41" fmla="*/ 292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5" h="493">
                    <a:moveTo>
                      <a:pt x="328" y="1"/>
                    </a:moveTo>
                    <a:cubicBezTo>
                      <a:pt x="384" y="56"/>
                      <a:pt x="439" y="112"/>
                      <a:pt x="495" y="167"/>
                    </a:cubicBezTo>
                    <a:cubicBezTo>
                      <a:pt x="473" y="190"/>
                      <a:pt x="450" y="213"/>
                      <a:pt x="427" y="236"/>
                    </a:cubicBezTo>
                    <a:cubicBezTo>
                      <a:pt x="365" y="298"/>
                      <a:pt x="303" y="360"/>
                      <a:pt x="240" y="421"/>
                    </a:cubicBezTo>
                    <a:cubicBezTo>
                      <a:pt x="233" y="428"/>
                      <a:pt x="225" y="433"/>
                      <a:pt x="216" y="436"/>
                    </a:cubicBezTo>
                    <a:cubicBezTo>
                      <a:pt x="157" y="454"/>
                      <a:pt x="98" y="471"/>
                      <a:pt x="40" y="488"/>
                    </a:cubicBezTo>
                    <a:cubicBezTo>
                      <a:pt x="28" y="492"/>
                      <a:pt x="18" y="493"/>
                      <a:pt x="9" y="484"/>
                    </a:cubicBezTo>
                    <a:cubicBezTo>
                      <a:pt x="0" y="475"/>
                      <a:pt x="3" y="464"/>
                      <a:pt x="6" y="454"/>
                    </a:cubicBezTo>
                    <a:cubicBezTo>
                      <a:pt x="23" y="395"/>
                      <a:pt x="40" y="335"/>
                      <a:pt x="58" y="276"/>
                    </a:cubicBezTo>
                    <a:cubicBezTo>
                      <a:pt x="60" y="270"/>
                      <a:pt x="63" y="264"/>
                      <a:pt x="67" y="259"/>
                    </a:cubicBezTo>
                    <a:cubicBezTo>
                      <a:pt x="154" y="173"/>
                      <a:pt x="240" y="87"/>
                      <a:pt x="327" y="1"/>
                    </a:cubicBezTo>
                    <a:cubicBezTo>
                      <a:pt x="328" y="1"/>
                      <a:pt x="329" y="0"/>
                      <a:pt x="328" y="1"/>
                    </a:cubicBezTo>
                    <a:close/>
                    <a:moveTo>
                      <a:pt x="102" y="292"/>
                    </a:moveTo>
                    <a:cubicBezTo>
                      <a:pt x="91" y="327"/>
                      <a:pt x="81" y="362"/>
                      <a:pt x="72" y="396"/>
                    </a:cubicBezTo>
                    <a:cubicBezTo>
                      <a:pt x="71" y="399"/>
                      <a:pt x="72" y="403"/>
                      <a:pt x="74" y="405"/>
                    </a:cubicBezTo>
                    <a:cubicBezTo>
                      <a:pt x="87" y="423"/>
                      <a:pt x="92" y="425"/>
                      <a:pt x="113" y="418"/>
                    </a:cubicBezTo>
                    <a:cubicBezTo>
                      <a:pt x="125" y="415"/>
                      <a:pt x="136" y="411"/>
                      <a:pt x="148" y="408"/>
                    </a:cubicBezTo>
                    <a:cubicBezTo>
                      <a:pt x="165" y="403"/>
                      <a:pt x="182" y="398"/>
                      <a:pt x="200" y="393"/>
                    </a:cubicBezTo>
                    <a:cubicBezTo>
                      <a:pt x="195" y="365"/>
                      <a:pt x="190" y="341"/>
                      <a:pt x="185" y="316"/>
                    </a:cubicBezTo>
                    <a:cubicBezTo>
                      <a:pt x="185" y="313"/>
                      <a:pt x="181" y="309"/>
                      <a:pt x="178" y="308"/>
                    </a:cubicBezTo>
                    <a:cubicBezTo>
                      <a:pt x="153" y="302"/>
                      <a:pt x="128" y="297"/>
                      <a:pt x="102" y="292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2262162" y="3371619"/>
                <a:ext cx="608346" cy="119627"/>
              </a:xfrm>
              <a:custGeom>
                <a:avLst/>
                <a:gdLst>
                  <a:gd name="T0" fmla="*/ 0 w 529"/>
                  <a:gd name="T1" fmla="*/ 104 h 104"/>
                  <a:gd name="T2" fmla="*/ 0 w 529"/>
                  <a:gd name="T3" fmla="*/ 0 h 104"/>
                  <a:gd name="T4" fmla="*/ 529 w 529"/>
                  <a:gd name="T5" fmla="*/ 0 h 104"/>
                  <a:gd name="T6" fmla="*/ 529 w 529"/>
                  <a:gd name="T7" fmla="*/ 104 h 104"/>
                  <a:gd name="T8" fmla="*/ 0 w 529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9" h="104">
                    <a:moveTo>
                      <a:pt x="0" y="104"/>
                    </a:moveTo>
                    <a:cubicBezTo>
                      <a:pt x="0" y="69"/>
                      <a:pt x="0" y="35"/>
                      <a:pt x="0" y="0"/>
                    </a:cubicBezTo>
                    <a:cubicBezTo>
                      <a:pt x="177" y="0"/>
                      <a:pt x="352" y="0"/>
                      <a:pt x="529" y="0"/>
                    </a:cubicBezTo>
                    <a:cubicBezTo>
                      <a:pt x="529" y="35"/>
                      <a:pt x="529" y="69"/>
                      <a:pt x="529" y="104"/>
                    </a:cubicBezTo>
                    <a:cubicBezTo>
                      <a:pt x="353" y="104"/>
                      <a:pt x="177" y="104"/>
                      <a:pt x="0" y="104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2263134" y="3127502"/>
                <a:ext cx="607373" cy="119627"/>
              </a:xfrm>
              <a:custGeom>
                <a:avLst/>
                <a:gdLst>
                  <a:gd name="T0" fmla="*/ 528 w 528"/>
                  <a:gd name="T1" fmla="*/ 0 h 104"/>
                  <a:gd name="T2" fmla="*/ 528 w 528"/>
                  <a:gd name="T3" fmla="*/ 104 h 104"/>
                  <a:gd name="T4" fmla="*/ 0 w 528"/>
                  <a:gd name="T5" fmla="*/ 104 h 104"/>
                  <a:gd name="T6" fmla="*/ 0 w 528"/>
                  <a:gd name="T7" fmla="*/ 0 h 104"/>
                  <a:gd name="T8" fmla="*/ 528 w 528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8" h="104">
                    <a:moveTo>
                      <a:pt x="528" y="0"/>
                    </a:moveTo>
                    <a:cubicBezTo>
                      <a:pt x="528" y="35"/>
                      <a:pt x="528" y="69"/>
                      <a:pt x="528" y="104"/>
                    </a:cubicBezTo>
                    <a:cubicBezTo>
                      <a:pt x="352" y="104"/>
                      <a:pt x="177" y="104"/>
                      <a:pt x="0" y="104"/>
                    </a:cubicBezTo>
                    <a:cubicBezTo>
                      <a:pt x="0" y="70"/>
                      <a:pt x="0" y="36"/>
                      <a:pt x="0" y="0"/>
                    </a:cubicBezTo>
                    <a:cubicBezTo>
                      <a:pt x="176" y="0"/>
                      <a:pt x="352" y="0"/>
                      <a:pt x="528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3" name="Freeform 10"/>
              <p:cNvSpPr>
                <a:spLocks/>
              </p:cNvSpPr>
              <p:nvPr/>
            </p:nvSpPr>
            <p:spPr bwMode="auto">
              <a:xfrm>
                <a:off x="2263134" y="3615735"/>
                <a:ext cx="549991" cy="120599"/>
              </a:xfrm>
              <a:custGeom>
                <a:avLst/>
                <a:gdLst>
                  <a:gd name="T0" fmla="*/ 0 w 478"/>
                  <a:gd name="T1" fmla="*/ 0 h 105"/>
                  <a:gd name="T2" fmla="*/ 478 w 478"/>
                  <a:gd name="T3" fmla="*/ 0 h 105"/>
                  <a:gd name="T4" fmla="*/ 472 w 478"/>
                  <a:gd name="T5" fmla="*/ 8 h 105"/>
                  <a:gd name="T6" fmla="*/ 383 w 478"/>
                  <a:gd name="T7" fmla="*/ 97 h 105"/>
                  <a:gd name="T8" fmla="*/ 366 w 478"/>
                  <a:gd name="T9" fmla="*/ 104 h 105"/>
                  <a:gd name="T10" fmla="*/ 8 w 478"/>
                  <a:gd name="T11" fmla="*/ 105 h 105"/>
                  <a:gd name="T12" fmla="*/ 0 w 478"/>
                  <a:gd name="T13" fmla="*/ 104 h 105"/>
                  <a:gd name="T14" fmla="*/ 0 w 478"/>
                  <a:gd name="T1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105">
                    <a:moveTo>
                      <a:pt x="0" y="0"/>
                    </a:moveTo>
                    <a:cubicBezTo>
                      <a:pt x="159" y="0"/>
                      <a:pt x="318" y="0"/>
                      <a:pt x="478" y="0"/>
                    </a:cubicBezTo>
                    <a:cubicBezTo>
                      <a:pt x="476" y="3"/>
                      <a:pt x="474" y="6"/>
                      <a:pt x="472" y="8"/>
                    </a:cubicBezTo>
                    <a:cubicBezTo>
                      <a:pt x="443" y="38"/>
                      <a:pt x="413" y="68"/>
                      <a:pt x="383" y="97"/>
                    </a:cubicBezTo>
                    <a:cubicBezTo>
                      <a:pt x="379" y="101"/>
                      <a:pt x="372" y="104"/>
                      <a:pt x="366" y="104"/>
                    </a:cubicBezTo>
                    <a:cubicBezTo>
                      <a:pt x="247" y="105"/>
                      <a:pt x="127" y="105"/>
                      <a:pt x="8" y="105"/>
                    </a:cubicBezTo>
                    <a:cubicBezTo>
                      <a:pt x="6" y="105"/>
                      <a:pt x="3" y="104"/>
                      <a:pt x="0" y="104"/>
                    </a:cubicBezTo>
                    <a:cubicBezTo>
                      <a:pt x="0" y="69"/>
                      <a:pt x="0" y="35"/>
                      <a:pt x="0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3016880" y="3492218"/>
                <a:ext cx="283019" cy="281074"/>
              </a:xfrm>
              <a:custGeom>
                <a:avLst/>
                <a:gdLst>
                  <a:gd name="T0" fmla="*/ 0 w 246"/>
                  <a:gd name="T1" fmla="*/ 87 h 244"/>
                  <a:gd name="T2" fmla="*/ 66 w 246"/>
                  <a:gd name="T3" fmla="*/ 20 h 244"/>
                  <a:gd name="T4" fmla="*/ 139 w 246"/>
                  <a:gd name="T5" fmla="*/ 20 h 244"/>
                  <a:gd name="T6" fmla="*/ 225 w 246"/>
                  <a:gd name="T7" fmla="*/ 106 h 244"/>
                  <a:gd name="T8" fmla="*/ 227 w 246"/>
                  <a:gd name="T9" fmla="*/ 178 h 244"/>
                  <a:gd name="T10" fmla="*/ 159 w 246"/>
                  <a:gd name="T11" fmla="*/ 244 h 244"/>
                  <a:gd name="T12" fmla="*/ 0 w 246"/>
                  <a:gd name="T13" fmla="*/ 8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244">
                    <a:moveTo>
                      <a:pt x="0" y="87"/>
                    </a:moveTo>
                    <a:cubicBezTo>
                      <a:pt x="22" y="64"/>
                      <a:pt x="43" y="41"/>
                      <a:pt x="66" y="20"/>
                    </a:cubicBezTo>
                    <a:cubicBezTo>
                      <a:pt x="87" y="1"/>
                      <a:pt x="118" y="0"/>
                      <a:pt x="139" y="20"/>
                    </a:cubicBezTo>
                    <a:cubicBezTo>
                      <a:pt x="169" y="48"/>
                      <a:pt x="198" y="76"/>
                      <a:pt x="225" y="106"/>
                    </a:cubicBezTo>
                    <a:cubicBezTo>
                      <a:pt x="245" y="127"/>
                      <a:pt x="246" y="158"/>
                      <a:pt x="227" y="178"/>
                    </a:cubicBezTo>
                    <a:cubicBezTo>
                      <a:pt x="205" y="202"/>
                      <a:pt x="181" y="223"/>
                      <a:pt x="159" y="244"/>
                    </a:cubicBezTo>
                    <a:cubicBezTo>
                      <a:pt x="107" y="193"/>
                      <a:pt x="54" y="140"/>
                      <a:pt x="0" y="87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5" name="Freeform 12"/>
              <p:cNvSpPr>
                <a:spLocks/>
              </p:cNvSpPr>
              <p:nvPr/>
            </p:nvSpPr>
            <p:spPr bwMode="auto">
              <a:xfrm>
                <a:off x="2017073" y="3372591"/>
                <a:ext cx="119627" cy="117682"/>
              </a:xfrm>
              <a:custGeom>
                <a:avLst/>
                <a:gdLst>
                  <a:gd name="T0" fmla="*/ 0 w 104"/>
                  <a:gd name="T1" fmla="*/ 102 h 102"/>
                  <a:gd name="T2" fmla="*/ 0 w 104"/>
                  <a:gd name="T3" fmla="*/ 0 h 102"/>
                  <a:gd name="T4" fmla="*/ 104 w 104"/>
                  <a:gd name="T5" fmla="*/ 0 h 102"/>
                  <a:gd name="T6" fmla="*/ 104 w 104"/>
                  <a:gd name="T7" fmla="*/ 102 h 102"/>
                  <a:gd name="T8" fmla="*/ 0 w 104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2">
                    <a:moveTo>
                      <a:pt x="0" y="102"/>
                    </a:moveTo>
                    <a:cubicBezTo>
                      <a:pt x="0" y="68"/>
                      <a:pt x="0" y="34"/>
                      <a:pt x="0" y="0"/>
                    </a:cubicBezTo>
                    <a:cubicBezTo>
                      <a:pt x="35" y="0"/>
                      <a:pt x="69" y="0"/>
                      <a:pt x="104" y="0"/>
                    </a:cubicBezTo>
                    <a:cubicBezTo>
                      <a:pt x="104" y="34"/>
                      <a:pt x="104" y="67"/>
                      <a:pt x="104" y="102"/>
                    </a:cubicBezTo>
                    <a:cubicBezTo>
                      <a:pt x="70" y="102"/>
                      <a:pt x="36" y="102"/>
                      <a:pt x="0" y="102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6" name="Freeform 13"/>
              <p:cNvSpPr>
                <a:spLocks/>
              </p:cNvSpPr>
              <p:nvPr/>
            </p:nvSpPr>
            <p:spPr bwMode="auto">
              <a:xfrm>
                <a:off x="2018045" y="3128475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4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4"/>
                      <a:pt x="103" y="68"/>
                      <a:pt x="103" y="103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7" name="Freeform 14"/>
              <p:cNvSpPr>
                <a:spLocks/>
              </p:cNvSpPr>
              <p:nvPr/>
            </p:nvSpPr>
            <p:spPr bwMode="auto">
              <a:xfrm>
                <a:off x="2018045" y="3616708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5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3"/>
                      <a:pt x="103" y="67"/>
                      <a:pt x="103" y="103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2805114" y="4137747"/>
              <a:ext cx="26574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rgbClr val="0174AB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目录</a:t>
              </a:r>
              <a:endParaRPr lang="zh-HK" altLang="en-US" sz="2800" b="1" spc="300" dirty="0">
                <a:solidFill>
                  <a:srgbClr val="0174AB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A221C26E-C9FD-4AC4-A958-4E3044908C1B}"/>
              </a:ext>
            </a:extLst>
          </p:cNvPr>
          <p:cNvGrpSpPr/>
          <p:nvPr/>
        </p:nvGrpSpPr>
        <p:grpSpPr>
          <a:xfrm>
            <a:off x="6096000" y="4313117"/>
            <a:ext cx="3512215" cy="523220"/>
            <a:chOff x="7319287" y="4402069"/>
            <a:chExt cx="3512215" cy="523220"/>
          </a:xfrm>
        </p:grpSpPr>
        <p:sp>
          <p:nvSpPr>
            <p:cNvPr id="27" name="文本框 26"/>
            <p:cNvSpPr txBox="1"/>
            <p:nvPr/>
          </p:nvSpPr>
          <p:spPr>
            <a:xfrm>
              <a:off x="7591424" y="4402069"/>
              <a:ext cx="32400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研究计划</a:t>
              </a:r>
              <a:endParaRPr lang="en-US" altLang="zh-CN" sz="2800" b="1" spc="30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C40CAB9-1E7C-462D-95EC-FAF8CD27BF4C}"/>
                </a:ext>
              </a:extLst>
            </p:cNvPr>
            <p:cNvSpPr/>
            <p:nvPr/>
          </p:nvSpPr>
          <p:spPr>
            <a:xfrm>
              <a:off x="7319287" y="4543532"/>
              <a:ext cx="221360" cy="22136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FD7EA54-3AB7-472C-9AD4-DDCDF26FC8A0}"/>
              </a:ext>
            </a:extLst>
          </p:cNvPr>
          <p:cNvGrpSpPr/>
          <p:nvPr/>
        </p:nvGrpSpPr>
        <p:grpSpPr>
          <a:xfrm>
            <a:off x="6096000" y="1914297"/>
            <a:ext cx="4689769" cy="2369880"/>
            <a:chOff x="6551297" y="91927"/>
            <a:chExt cx="4689769" cy="2769620"/>
          </a:xfrm>
        </p:grpSpPr>
        <p:sp>
          <p:nvSpPr>
            <p:cNvPr id="21" name="文本框 20"/>
            <p:cNvSpPr txBox="1"/>
            <p:nvPr/>
          </p:nvSpPr>
          <p:spPr>
            <a:xfrm>
              <a:off x="6905245" y="91927"/>
              <a:ext cx="4335821" cy="2769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rgbClr val="666666"/>
                  </a:solidFill>
                  <a:latin typeface="+mj-ea"/>
                  <a:ea typeface="+mj-ea"/>
                </a:rPr>
                <a:t>项目简介</a:t>
              </a:r>
              <a:endParaRPr lang="en-US" altLang="zh-CN" sz="28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项目简介与背景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系统框图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物理结构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000" spc="300" dirty="0">
                  <a:solidFill>
                    <a:srgbClr val="666666"/>
                  </a:solidFill>
                  <a:latin typeface="+mj-ea"/>
                </a:rPr>
                <a:t>Demo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技术创新点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团队介绍</a:t>
              </a:r>
              <a:endParaRPr lang="zh-HK" altLang="en-US" sz="20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09838253-132B-44CF-A82F-F94F57AA2F28}"/>
                </a:ext>
              </a:extLst>
            </p:cNvPr>
            <p:cNvSpPr/>
            <p:nvPr/>
          </p:nvSpPr>
          <p:spPr>
            <a:xfrm>
              <a:off x="6551297" y="259118"/>
              <a:ext cx="221360" cy="221360"/>
            </a:xfrm>
            <a:prstGeom prst="ellipse">
              <a:avLst/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2ECF9C50-9DBB-417F-AF5D-7D5F26020A2D}"/>
              </a:ext>
            </a:extLst>
          </p:cNvPr>
          <p:cNvSpPr/>
          <p:nvPr/>
        </p:nvSpPr>
        <p:spPr>
          <a:xfrm>
            <a:off x="0" y="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7859075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4D45894-1AE1-48EB-B296-3843A374F021}"/>
              </a:ext>
            </a:extLst>
          </p:cNvPr>
          <p:cNvSpPr/>
          <p:nvPr/>
        </p:nvSpPr>
        <p:spPr>
          <a:xfrm>
            <a:off x="2116318" y="1831644"/>
            <a:ext cx="7959364" cy="3348872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287383" y="2955760"/>
            <a:ext cx="45401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6000" b="1" spc="300" dirty="0">
                <a:solidFill>
                  <a:prstClr val="white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项目简介</a:t>
            </a: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835464-A61A-4EB9-B4A5-1CF6AE3E2137}"/>
              </a:ext>
            </a:extLst>
          </p:cNvPr>
          <p:cNvSpPr>
            <a:spLocks/>
          </p:cNvSpPr>
          <p:nvPr/>
        </p:nvSpPr>
        <p:spPr bwMode="auto">
          <a:xfrm>
            <a:off x="3465557" y="2568507"/>
            <a:ext cx="1847850" cy="1720986"/>
          </a:xfrm>
          <a:custGeom>
            <a:avLst/>
            <a:gdLst>
              <a:gd name="T0" fmla="*/ 96 w 1360"/>
              <a:gd name="T1" fmla="*/ 404 h 1266"/>
              <a:gd name="T2" fmla="*/ 96 w 1360"/>
              <a:gd name="T3" fmla="*/ 527 h 1266"/>
              <a:gd name="T4" fmla="*/ 105 w 1360"/>
              <a:gd name="T5" fmla="*/ 537 h 1266"/>
              <a:gd name="T6" fmla="*/ 123 w 1360"/>
              <a:gd name="T7" fmla="*/ 616 h 1266"/>
              <a:gd name="T8" fmla="*/ 119 w 1360"/>
              <a:gd name="T9" fmla="*/ 629 h 1266"/>
              <a:gd name="T10" fmla="*/ 147 w 1360"/>
              <a:gd name="T11" fmla="*/ 940 h 1266"/>
              <a:gd name="T12" fmla="*/ 169 w 1360"/>
              <a:gd name="T13" fmla="*/ 1194 h 1266"/>
              <a:gd name="T14" fmla="*/ 175 w 1360"/>
              <a:gd name="T15" fmla="*/ 1266 h 1266"/>
              <a:gd name="T16" fmla="*/ 0 w 1360"/>
              <a:gd name="T17" fmla="*/ 1266 h 1266"/>
              <a:gd name="T18" fmla="*/ 6 w 1360"/>
              <a:gd name="T19" fmla="*/ 1197 h 1266"/>
              <a:gd name="T20" fmla="*/ 38 w 1360"/>
              <a:gd name="T21" fmla="*/ 811 h 1266"/>
              <a:gd name="T22" fmla="*/ 54 w 1360"/>
              <a:gd name="T23" fmla="*/ 629 h 1266"/>
              <a:gd name="T24" fmla="*/ 50 w 1360"/>
              <a:gd name="T25" fmla="*/ 613 h 1266"/>
              <a:gd name="T26" fmla="*/ 71 w 1360"/>
              <a:gd name="T27" fmla="*/ 537 h 1266"/>
              <a:gd name="T28" fmla="*/ 79 w 1360"/>
              <a:gd name="T29" fmla="*/ 525 h 1266"/>
              <a:gd name="T30" fmla="*/ 79 w 1360"/>
              <a:gd name="T31" fmla="*/ 407 h 1266"/>
              <a:gd name="T32" fmla="*/ 70 w 1360"/>
              <a:gd name="T33" fmla="*/ 392 h 1266"/>
              <a:gd name="T34" fmla="*/ 31 w 1360"/>
              <a:gd name="T35" fmla="*/ 374 h 1266"/>
              <a:gd name="T36" fmla="*/ 44 w 1360"/>
              <a:gd name="T37" fmla="*/ 366 h 1266"/>
              <a:gd name="T38" fmla="*/ 624 w 1360"/>
              <a:gd name="T39" fmla="*/ 44 h 1266"/>
              <a:gd name="T40" fmla="*/ 692 w 1360"/>
              <a:gd name="T41" fmla="*/ 5 h 1266"/>
              <a:gd name="T42" fmla="*/ 718 w 1360"/>
              <a:gd name="T43" fmla="*/ 5 h 1266"/>
              <a:gd name="T44" fmla="*/ 1255 w 1360"/>
              <a:gd name="T45" fmla="*/ 275 h 1266"/>
              <a:gd name="T46" fmla="*/ 1360 w 1360"/>
              <a:gd name="T47" fmla="*/ 328 h 1266"/>
              <a:gd name="T48" fmla="*/ 1302 w 1360"/>
              <a:gd name="T49" fmla="*/ 360 h 1266"/>
              <a:gd name="T50" fmla="*/ 723 w 1360"/>
              <a:gd name="T51" fmla="*/ 666 h 1266"/>
              <a:gd name="T52" fmla="*/ 688 w 1360"/>
              <a:gd name="T53" fmla="*/ 668 h 1266"/>
              <a:gd name="T54" fmla="*/ 112 w 1360"/>
              <a:gd name="T55" fmla="*/ 411 h 1266"/>
              <a:gd name="T56" fmla="*/ 96 w 1360"/>
              <a:gd name="T57" fmla="*/ 404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360" h="1266">
                <a:moveTo>
                  <a:pt x="96" y="404"/>
                </a:moveTo>
                <a:cubicBezTo>
                  <a:pt x="96" y="447"/>
                  <a:pt x="96" y="487"/>
                  <a:pt x="96" y="527"/>
                </a:cubicBezTo>
                <a:cubicBezTo>
                  <a:pt x="96" y="531"/>
                  <a:pt x="101" y="535"/>
                  <a:pt x="105" y="537"/>
                </a:cubicBezTo>
                <a:cubicBezTo>
                  <a:pt x="136" y="555"/>
                  <a:pt x="144" y="585"/>
                  <a:pt x="123" y="616"/>
                </a:cubicBezTo>
                <a:cubicBezTo>
                  <a:pt x="121" y="620"/>
                  <a:pt x="119" y="625"/>
                  <a:pt x="119" y="629"/>
                </a:cubicBezTo>
                <a:cubicBezTo>
                  <a:pt x="128" y="733"/>
                  <a:pt x="138" y="836"/>
                  <a:pt x="147" y="940"/>
                </a:cubicBezTo>
                <a:cubicBezTo>
                  <a:pt x="154" y="1024"/>
                  <a:pt x="162" y="1109"/>
                  <a:pt x="169" y="1194"/>
                </a:cubicBezTo>
                <a:cubicBezTo>
                  <a:pt x="171" y="1217"/>
                  <a:pt x="173" y="1239"/>
                  <a:pt x="175" y="1266"/>
                </a:cubicBezTo>
                <a:cubicBezTo>
                  <a:pt x="117" y="1266"/>
                  <a:pt x="60" y="1266"/>
                  <a:pt x="0" y="1266"/>
                </a:cubicBezTo>
                <a:cubicBezTo>
                  <a:pt x="2" y="1244"/>
                  <a:pt x="4" y="1220"/>
                  <a:pt x="6" y="1197"/>
                </a:cubicBezTo>
                <a:cubicBezTo>
                  <a:pt x="16" y="1068"/>
                  <a:pt x="27" y="940"/>
                  <a:pt x="38" y="811"/>
                </a:cubicBezTo>
                <a:cubicBezTo>
                  <a:pt x="43" y="750"/>
                  <a:pt x="49" y="690"/>
                  <a:pt x="54" y="629"/>
                </a:cubicBezTo>
                <a:cubicBezTo>
                  <a:pt x="54" y="624"/>
                  <a:pt x="52" y="617"/>
                  <a:pt x="50" y="613"/>
                </a:cubicBezTo>
                <a:cubicBezTo>
                  <a:pt x="32" y="583"/>
                  <a:pt x="40" y="553"/>
                  <a:pt x="71" y="537"/>
                </a:cubicBezTo>
                <a:cubicBezTo>
                  <a:pt x="75" y="535"/>
                  <a:pt x="79" y="529"/>
                  <a:pt x="79" y="525"/>
                </a:cubicBezTo>
                <a:cubicBezTo>
                  <a:pt x="79" y="486"/>
                  <a:pt x="80" y="446"/>
                  <a:pt x="79" y="407"/>
                </a:cubicBezTo>
                <a:cubicBezTo>
                  <a:pt x="79" y="402"/>
                  <a:pt x="74" y="395"/>
                  <a:pt x="70" y="392"/>
                </a:cubicBezTo>
                <a:cubicBezTo>
                  <a:pt x="58" y="386"/>
                  <a:pt x="45" y="381"/>
                  <a:pt x="31" y="374"/>
                </a:cubicBezTo>
                <a:cubicBezTo>
                  <a:pt x="36" y="371"/>
                  <a:pt x="40" y="368"/>
                  <a:pt x="44" y="366"/>
                </a:cubicBezTo>
                <a:cubicBezTo>
                  <a:pt x="237" y="259"/>
                  <a:pt x="431" y="151"/>
                  <a:pt x="624" y="44"/>
                </a:cubicBezTo>
                <a:cubicBezTo>
                  <a:pt x="647" y="31"/>
                  <a:pt x="670" y="19"/>
                  <a:pt x="692" y="5"/>
                </a:cubicBezTo>
                <a:cubicBezTo>
                  <a:pt x="702" y="0"/>
                  <a:pt x="709" y="1"/>
                  <a:pt x="718" y="5"/>
                </a:cubicBezTo>
                <a:cubicBezTo>
                  <a:pt x="897" y="96"/>
                  <a:pt x="1076" y="185"/>
                  <a:pt x="1255" y="275"/>
                </a:cubicBezTo>
                <a:cubicBezTo>
                  <a:pt x="1289" y="293"/>
                  <a:pt x="1324" y="310"/>
                  <a:pt x="1360" y="328"/>
                </a:cubicBezTo>
                <a:cubicBezTo>
                  <a:pt x="1339" y="340"/>
                  <a:pt x="1320" y="350"/>
                  <a:pt x="1302" y="360"/>
                </a:cubicBezTo>
                <a:cubicBezTo>
                  <a:pt x="1109" y="462"/>
                  <a:pt x="916" y="564"/>
                  <a:pt x="723" y="666"/>
                </a:cubicBezTo>
                <a:cubicBezTo>
                  <a:pt x="711" y="672"/>
                  <a:pt x="701" y="674"/>
                  <a:pt x="688" y="668"/>
                </a:cubicBezTo>
                <a:cubicBezTo>
                  <a:pt x="496" y="582"/>
                  <a:pt x="304" y="496"/>
                  <a:pt x="112" y="411"/>
                </a:cubicBezTo>
                <a:cubicBezTo>
                  <a:pt x="108" y="409"/>
                  <a:pt x="103" y="407"/>
                  <a:pt x="96" y="40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HK" altLang="en-US"/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F49BC3EB-149C-4968-8C35-B1A8B8FC5460}"/>
              </a:ext>
            </a:extLst>
          </p:cNvPr>
          <p:cNvSpPr>
            <a:spLocks/>
          </p:cNvSpPr>
          <p:nvPr/>
        </p:nvSpPr>
        <p:spPr bwMode="auto">
          <a:xfrm>
            <a:off x="3847297" y="3298692"/>
            <a:ext cx="1148089" cy="543620"/>
          </a:xfrm>
          <a:custGeom>
            <a:avLst/>
            <a:gdLst>
              <a:gd name="T0" fmla="*/ 0 w 845"/>
              <a:gd name="T1" fmla="*/ 147 h 400"/>
              <a:gd name="T2" fmla="*/ 78 w 845"/>
              <a:gd name="T3" fmla="*/ 32 h 400"/>
              <a:gd name="T4" fmla="*/ 96 w 845"/>
              <a:gd name="T5" fmla="*/ 28 h 400"/>
              <a:gd name="T6" fmla="*/ 262 w 845"/>
              <a:gd name="T7" fmla="*/ 101 h 400"/>
              <a:gd name="T8" fmla="*/ 417 w 845"/>
              <a:gd name="T9" fmla="*/ 170 h 400"/>
              <a:gd name="T10" fmla="*/ 434 w 845"/>
              <a:gd name="T11" fmla="*/ 167 h 400"/>
              <a:gd name="T12" fmla="*/ 724 w 845"/>
              <a:gd name="T13" fmla="*/ 13 h 400"/>
              <a:gd name="T14" fmla="*/ 749 w 845"/>
              <a:gd name="T15" fmla="*/ 0 h 400"/>
              <a:gd name="T16" fmla="*/ 845 w 845"/>
              <a:gd name="T17" fmla="*/ 143 h 400"/>
              <a:gd name="T18" fmla="*/ 743 w 845"/>
              <a:gd name="T19" fmla="*/ 207 h 400"/>
              <a:gd name="T20" fmla="*/ 448 w 845"/>
              <a:gd name="T21" fmla="*/ 393 h 400"/>
              <a:gd name="T22" fmla="*/ 421 w 845"/>
              <a:gd name="T23" fmla="*/ 394 h 400"/>
              <a:gd name="T24" fmla="*/ 8 w 845"/>
              <a:gd name="T25" fmla="*/ 153 h 400"/>
              <a:gd name="T26" fmla="*/ 0 w 845"/>
              <a:gd name="T27" fmla="*/ 147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45" h="400">
                <a:moveTo>
                  <a:pt x="0" y="147"/>
                </a:moveTo>
                <a:cubicBezTo>
                  <a:pt x="27" y="108"/>
                  <a:pt x="53" y="70"/>
                  <a:pt x="78" y="32"/>
                </a:cubicBezTo>
                <a:cubicBezTo>
                  <a:pt x="84" y="24"/>
                  <a:pt x="89" y="25"/>
                  <a:pt x="96" y="28"/>
                </a:cubicBezTo>
                <a:cubicBezTo>
                  <a:pt x="151" y="53"/>
                  <a:pt x="206" y="77"/>
                  <a:pt x="262" y="101"/>
                </a:cubicBezTo>
                <a:cubicBezTo>
                  <a:pt x="313" y="124"/>
                  <a:pt x="365" y="147"/>
                  <a:pt x="417" y="170"/>
                </a:cubicBezTo>
                <a:cubicBezTo>
                  <a:pt x="421" y="172"/>
                  <a:pt x="429" y="170"/>
                  <a:pt x="434" y="167"/>
                </a:cubicBezTo>
                <a:cubicBezTo>
                  <a:pt x="531" y="116"/>
                  <a:pt x="627" y="65"/>
                  <a:pt x="724" y="13"/>
                </a:cubicBezTo>
                <a:cubicBezTo>
                  <a:pt x="732" y="9"/>
                  <a:pt x="740" y="5"/>
                  <a:pt x="749" y="0"/>
                </a:cubicBezTo>
                <a:cubicBezTo>
                  <a:pt x="781" y="48"/>
                  <a:pt x="813" y="95"/>
                  <a:pt x="845" y="143"/>
                </a:cubicBezTo>
                <a:cubicBezTo>
                  <a:pt x="811" y="165"/>
                  <a:pt x="777" y="186"/>
                  <a:pt x="743" y="207"/>
                </a:cubicBezTo>
                <a:cubicBezTo>
                  <a:pt x="645" y="269"/>
                  <a:pt x="546" y="331"/>
                  <a:pt x="448" y="393"/>
                </a:cubicBezTo>
                <a:cubicBezTo>
                  <a:pt x="438" y="399"/>
                  <a:pt x="431" y="400"/>
                  <a:pt x="421" y="394"/>
                </a:cubicBezTo>
                <a:cubicBezTo>
                  <a:pt x="284" y="313"/>
                  <a:pt x="146" y="233"/>
                  <a:pt x="8" y="153"/>
                </a:cubicBezTo>
                <a:cubicBezTo>
                  <a:pt x="6" y="151"/>
                  <a:pt x="3" y="149"/>
                  <a:pt x="0" y="1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198985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75464" y="135571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8" name="矩形: 剪去单角 27">
            <a:extLst>
              <a:ext uri="{FF2B5EF4-FFF2-40B4-BE49-F238E27FC236}">
                <a16:creationId xmlns:a16="http://schemas.microsoft.com/office/drawing/2014/main" id="{D9F07791-7085-44F1-98F7-D724255FE466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项目简介与背景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8C7089A-A433-4C69-9B6A-2B72F8159D09}"/>
              </a:ext>
            </a:extLst>
          </p:cNvPr>
          <p:cNvSpPr/>
          <p:nvPr/>
        </p:nvSpPr>
        <p:spPr>
          <a:xfrm>
            <a:off x="2363821" y="1264596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剪去对角 20">
            <a:extLst>
              <a:ext uri="{FF2B5EF4-FFF2-40B4-BE49-F238E27FC236}">
                <a16:creationId xmlns:a16="http://schemas.microsoft.com/office/drawing/2014/main" id="{0CDB3C3D-D412-4197-8780-4E2F99BAE229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026" name="Picture 2" descr="360摄像机云台变焦版」：不止于安防，视频/通话/看家/逗娃样样精通_智能">
            <a:extLst>
              <a:ext uri="{FF2B5EF4-FFF2-40B4-BE49-F238E27FC236}">
                <a16:creationId xmlns:a16="http://schemas.microsoft.com/office/drawing/2014/main" id="{27FB6377-21B3-452C-89E7-7DC2CFEF4D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48" r="10852"/>
          <a:stretch/>
        </p:blipFill>
        <p:spPr bwMode="auto">
          <a:xfrm>
            <a:off x="480352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F8A48B4-3EC8-4D6B-AB7C-68F494BC78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 bwMode="auto">
          <a:xfrm>
            <a:off x="4572739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3EE7B70-4810-4939-984C-09F03A595A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 bwMode="auto">
          <a:xfrm>
            <a:off x="8665126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组合 25">
            <a:extLst>
              <a:ext uri="{FF2B5EF4-FFF2-40B4-BE49-F238E27FC236}">
                <a16:creationId xmlns:a16="http://schemas.microsoft.com/office/drawing/2014/main" id="{CC45EC74-94DA-49BD-A9F4-9794E4D3C51A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27" name="矩形: 剪去对角 26">
              <a:extLst>
                <a:ext uri="{FF2B5EF4-FFF2-40B4-BE49-F238E27FC236}">
                  <a16:creationId xmlns:a16="http://schemas.microsoft.com/office/drawing/2014/main" id="{9165874C-7045-4486-A01D-24E3A3BD9860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46A34FE-A13E-467A-BEB2-80574483F602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E705B8D0-DB4B-4356-B759-5513503F61C3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51B42FD-F742-45E4-82BA-6377BDB1C4B1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0C36E65E-3FC1-4C8F-90A1-D9871A1F6D76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EC784832-E87E-47F1-A39E-17C9B08705D4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65480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9">
            <a:extLst>
              <a:ext uri="{FF2B5EF4-FFF2-40B4-BE49-F238E27FC236}">
                <a16:creationId xmlns:a16="http://schemas.microsoft.com/office/drawing/2014/main" id="{7912DECD-9E30-4519-A797-9D0B53F3E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5095" y="2253853"/>
            <a:ext cx="2401810" cy="299242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市场需求量大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技术简单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价格低廉</a:t>
            </a:r>
            <a:endParaRPr lang="en-US" altLang="zh-CN" sz="2000" dirty="0">
              <a:latin typeface="+mn-ea"/>
              <a:ea typeface="+mn-ea"/>
              <a:cs typeface="XHei"/>
            </a:endParaRPr>
          </a:p>
        </p:txBody>
      </p:sp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项目简介与背景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1C2F42-C902-4757-BFAC-E3F3A3033B87}"/>
              </a:ext>
            </a:extLst>
          </p:cNvPr>
          <p:cNvSpPr txBox="1"/>
          <p:nvPr/>
        </p:nvSpPr>
        <p:spPr>
          <a:xfrm>
            <a:off x="1048816" y="15340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BD86D64-ABDA-4767-B421-9E0E4A913604}"/>
              </a:ext>
            </a:extLst>
          </p:cNvPr>
          <p:cNvSpPr txBox="1"/>
          <p:nvPr/>
        </p:nvSpPr>
        <p:spPr>
          <a:xfrm>
            <a:off x="9041046" y="512610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8E00808-D9F2-4F9E-A6DD-8BE921F4C60C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33" name="矩形: 剪去对角 32">
              <a:extLst>
                <a:ext uri="{FF2B5EF4-FFF2-40B4-BE49-F238E27FC236}">
                  <a16:creationId xmlns:a16="http://schemas.microsoft.com/office/drawing/2014/main" id="{7B759E00-FB70-4583-8BE0-8CBB9119B0F1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ACB2B8D6-51A8-4A35-8E88-6669A1E11FE8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25FD5396-1F9E-41BC-A2BE-28A9696652BF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9D990DCB-4B12-4577-B989-FC7228346C88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3FB7DB49-3DA7-4238-A696-CFE82383B303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6B344161-BC29-4830-A6F7-EC0AF78DC845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23284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系统框图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352DCBC-6645-42B6-8CDF-BB3B8892A672}"/>
              </a:ext>
            </a:extLst>
          </p:cNvPr>
          <p:cNvPicPr/>
          <p:nvPr/>
        </p:nvPicPr>
        <p:blipFill>
          <a:blip r:embed="rId5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950" y="1731893"/>
            <a:ext cx="8717863" cy="39951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EBF3CA90-7AA0-4082-948A-45CDED8DBE91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6" name="矩形: 剪去对角 15">
              <a:extLst>
                <a:ext uri="{FF2B5EF4-FFF2-40B4-BE49-F238E27FC236}">
                  <a16:creationId xmlns:a16="http://schemas.microsoft.com/office/drawing/2014/main" id="{B036015C-534F-46E6-B5DB-4039CAED9385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24B2DDA-E9E7-49DF-A026-7F2CCE8BDED6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7BD1D3A8-A82F-44D6-B572-80FCC1572081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372CFC87-CB48-4963-A5D0-A7E8B43D3E22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6BED73CE-4C68-434B-8D85-A590F4DB4CE5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5E9D695-135A-4940-9EA9-27E574413C5A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30050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物理结构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C46CB445-BD48-4FA3-A06C-5A052FBBBCED}"/>
              </a:ext>
            </a:extLst>
          </p:cNvPr>
          <p:cNvGrpSpPr/>
          <p:nvPr/>
        </p:nvGrpSpPr>
        <p:grpSpPr>
          <a:xfrm>
            <a:off x="3018502" y="1495347"/>
            <a:ext cx="6273153" cy="4780398"/>
            <a:chOff x="3021877" y="1523616"/>
            <a:chExt cx="6273153" cy="4780398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C1D572C-651F-47B3-806D-D589A89EADEB}"/>
                </a:ext>
              </a:extLst>
            </p:cNvPr>
            <p:cNvPicPr/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" b="5"/>
            <a:stretch/>
          </p:blipFill>
          <p:spPr bwMode="auto">
            <a:xfrm>
              <a:off x="3026755" y="1523616"/>
              <a:ext cx="2909239" cy="21819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6BDC420A-FD62-4961-8A10-DFC3D06919A0}"/>
                </a:ext>
              </a:extLst>
            </p:cNvPr>
            <p:cNvPicPr/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" r="4"/>
            <a:stretch/>
          </p:blipFill>
          <p:spPr bwMode="auto">
            <a:xfrm>
              <a:off x="3021877" y="4122084"/>
              <a:ext cx="2909239" cy="218193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E53A4364-CD68-446E-93E3-B6D351721430}"/>
                </a:ext>
              </a:extLst>
            </p:cNvPr>
            <p:cNvPicPr/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" r="5"/>
            <a:stretch/>
          </p:blipFill>
          <p:spPr bwMode="auto">
            <a:xfrm>
              <a:off x="6385791" y="1523616"/>
              <a:ext cx="2909239" cy="218192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44AE670-552A-4803-9AC9-4D6EF1A30FCD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7" name="矩形: 剪去对角 16">
              <a:extLst>
                <a:ext uri="{FF2B5EF4-FFF2-40B4-BE49-F238E27FC236}">
                  <a16:creationId xmlns:a16="http://schemas.microsoft.com/office/drawing/2014/main" id="{BD9ABC04-28AD-4A97-A306-DF8FC6061F21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2D49C4D-722C-418E-9E64-A207FA8EA53F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9DF3E39F-1A19-4764-AB49-00BA1184B889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47EC72E8-D528-4028-BD8A-6435EEE9BFBA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531AF3B-16B5-4268-8F4C-9876309AC985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3F37B6B-D585-408D-8A6B-F61F0997422A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334582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chemeClr val="bg1"/>
                </a:solidFill>
                <a:latin typeface="+mn-ea"/>
              </a:rPr>
              <a:t>Demo</a:t>
            </a:r>
            <a:endParaRPr lang="zh-CN" altLang="en-US" sz="2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39EFEC5-1959-4C1A-82E4-3128AEC60B55}"/>
              </a:ext>
            </a:extLst>
          </p:cNvPr>
          <p:cNvSpPr/>
          <p:nvPr/>
        </p:nvSpPr>
        <p:spPr>
          <a:xfrm>
            <a:off x="3773044" y="3244334"/>
            <a:ext cx="4669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5"/>
              </a:rPr>
              <a:t>https://www.bilibili.com/video/BV1HV411k7Lx/</a:t>
            </a:r>
            <a:endParaRPr lang="de-DE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4CD9CE7-406A-4EC3-AFB4-051C6E885B5E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7" name="矩形: 剪去对角 16">
              <a:extLst>
                <a:ext uri="{FF2B5EF4-FFF2-40B4-BE49-F238E27FC236}">
                  <a16:creationId xmlns:a16="http://schemas.microsoft.com/office/drawing/2014/main" id="{8E13A79F-FFF0-4DC5-99D3-5F78A16C314E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70D8ADF-7A2F-4C6E-87E8-90FD44EF6D74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B99DAA3F-13F5-4237-B8A6-2B36A085D8EC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F53983F-C4CE-4AAF-9055-F4EA8B8F2442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065754D1-09AF-4448-8551-01A6F3437473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21FE72-1AC7-4DB5-9BF7-40BE50DF8B11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123977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: 剪去单角 24">
            <a:extLst>
              <a:ext uri="{FF2B5EF4-FFF2-40B4-BE49-F238E27FC236}">
                <a16:creationId xmlns:a16="http://schemas.microsoft.com/office/drawing/2014/main" id="{DA658A47-2F10-43F7-9FD1-9EC9C5B6E39D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dirty="0">
                <a:latin typeface="Arvo" panose="02000000000000000000" pitchFamily="2" charset="0"/>
              </a:rPr>
              <a:t>技术创新点</a:t>
            </a:r>
            <a:endParaRPr lang="en-US" altLang="zh-CN" sz="3200" dirty="0">
              <a:latin typeface="Arvo" panose="02000000000000000000" pitchFamily="2" charset="0"/>
            </a:endParaRPr>
          </a:p>
        </p:txBody>
      </p:sp>
      <p:sp>
        <p:nvSpPr>
          <p:cNvPr id="22" name="Oval 106">
            <a:extLst>
              <a:ext uri="{FF2B5EF4-FFF2-40B4-BE49-F238E27FC236}">
                <a16:creationId xmlns:a16="http://schemas.microsoft.com/office/drawing/2014/main" id="{7AB7EE99-7640-45E4-929B-85DEAC9019E9}"/>
              </a:ext>
            </a:extLst>
          </p:cNvPr>
          <p:cNvSpPr/>
          <p:nvPr/>
        </p:nvSpPr>
        <p:spPr>
          <a:xfrm>
            <a:off x="3467301" y="1540271"/>
            <a:ext cx="4779102" cy="4705274"/>
          </a:xfrm>
          <a:prstGeom prst="ellipse">
            <a:avLst/>
          </a:prstGeom>
          <a:noFill/>
          <a:ln w="254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Oval 108">
            <a:extLst>
              <a:ext uri="{FF2B5EF4-FFF2-40B4-BE49-F238E27FC236}">
                <a16:creationId xmlns:a16="http://schemas.microsoft.com/office/drawing/2014/main" id="{CE7F3F15-3215-4FFC-BE84-B0BC9BE4E651}"/>
              </a:ext>
            </a:extLst>
          </p:cNvPr>
          <p:cNvSpPr/>
          <p:nvPr/>
        </p:nvSpPr>
        <p:spPr>
          <a:xfrm>
            <a:off x="3333589" y="1215957"/>
            <a:ext cx="1937745" cy="1907811"/>
          </a:xfrm>
          <a:prstGeom prst="ellipse">
            <a:avLst/>
          </a:prstGeom>
          <a:noFill/>
          <a:ln w="254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Oval 113">
            <a:extLst>
              <a:ext uri="{FF2B5EF4-FFF2-40B4-BE49-F238E27FC236}">
                <a16:creationId xmlns:a16="http://schemas.microsoft.com/office/drawing/2014/main" id="{D5F8F0B5-FC58-4560-8CC9-DA48C2F8E939}"/>
              </a:ext>
            </a:extLst>
          </p:cNvPr>
          <p:cNvSpPr/>
          <p:nvPr/>
        </p:nvSpPr>
        <p:spPr>
          <a:xfrm>
            <a:off x="5005367" y="1591829"/>
            <a:ext cx="265968" cy="2618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Oval 114">
            <a:extLst>
              <a:ext uri="{FF2B5EF4-FFF2-40B4-BE49-F238E27FC236}">
                <a16:creationId xmlns:a16="http://schemas.microsoft.com/office/drawing/2014/main" id="{FD0771FD-AB0A-48E2-A13B-58F1AC336214}"/>
              </a:ext>
            </a:extLst>
          </p:cNvPr>
          <p:cNvSpPr/>
          <p:nvPr/>
        </p:nvSpPr>
        <p:spPr>
          <a:xfrm>
            <a:off x="3448323" y="2684629"/>
            <a:ext cx="401803" cy="395596"/>
          </a:xfrm>
          <a:prstGeom prst="ellipse">
            <a:avLst/>
          </a:prstGeom>
          <a:noFill/>
          <a:ln w="698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Oval 115">
            <a:extLst>
              <a:ext uri="{FF2B5EF4-FFF2-40B4-BE49-F238E27FC236}">
                <a16:creationId xmlns:a16="http://schemas.microsoft.com/office/drawing/2014/main" id="{E1D174D9-2253-433C-9DF2-660F2AA6032F}"/>
              </a:ext>
            </a:extLst>
          </p:cNvPr>
          <p:cNvSpPr/>
          <p:nvPr/>
        </p:nvSpPr>
        <p:spPr>
          <a:xfrm>
            <a:off x="7927545" y="3737170"/>
            <a:ext cx="453367" cy="446363"/>
          </a:xfrm>
          <a:prstGeom prst="ellipse">
            <a:avLst/>
          </a:prstGeom>
          <a:noFill/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Oval 116">
            <a:extLst>
              <a:ext uri="{FF2B5EF4-FFF2-40B4-BE49-F238E27FC236}">
                <a16:creationId xmlns:a16="http://schemas.microsoft.com/office/drawing/2014/main" id="{72FA0B46-BD3B-4208-8573-8763F177E2B0}"/>
              </a:ext>
            </a:extLst>
          </p:cNvPr>
          <p:cNvSpPr/>
          <p:nvPr/>
        </p:nvSpPr>
        <p:spPr>
          <a:xfrm>
            <a:off x="5906191" y="6119659"/>
            <a:ext cx="219492" cy="21610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Oval 117">
            <a:extLst>
              <a:ext uri="{FF2B5EF4-FFF2-40B4-BE49-F238E27FC236}">
                <a16:creationId xmlns:a16="http://schemas.microsoft.com/office/drawing/2014/main" id="{624DA896-A968-443C-A211-9732D33BDD2F}"/>
              </a:ext>
            </a:extLst>
          </p:cNvPr>
          <p:cNvSpPr/>
          <p:nvPr/>
        </p:nvSpPr>
        <p:spPr>
          <a:xfrm>
            <a:off x="3514549" y="2752751"/>
            <a:ext cx="265968" cy="26185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118">
            <a:extLst>
              <a:ext uri="{FF2B5EF4-FFF2-40B4-BE49-F238E27FC236}">
                <a16:creationId xmlns:a16="http://schemas.microsoft.com/office/drawing/2014/main" id="{B46A5A6F-E1F7-48AC-BA5B-4C7DE525A426}"/>
              </a:ext>
            </a:extLst>
          </p:cNvPr>
          <p:cNvSpPr/>
          <p:nvPr/>
        </p:nvSpPr>
        <p:spPr>
          <a:xfrm>
            <a:off x="8033157" y="3643321"/>
            <a:ext cx="219492" cy="216101"/>
          </a:xfrm>
          <a:prstGeom prst="ellipse">
            <a:avLst/>
          </a:prstGeom>
          <a:blipFill>
            <a:blip r:embed="rId3"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A938CE4-C3C6-4859-AC71-3A849FF948B6}"/>
              </a:ext>
            </a:extLst>
          </p:cNvPr>
          <p:cNvGrpSpPr/>
          <p:nvPr/>
        </p:nvGrpSpPr>
        <p:grpSpPr>
          <a:xfrm>
            <a:off x="4211518" y="2185267"/>
            <a:ext cx="3252498" cy="3192791"/>
            <a:chOff x="4196850" y="2304119"/>
            <a:chExt cx="3096595" cy="3048759"/>
          </a:xfrm>
        </p:grpSpPr>
        <p:sp>
          <p:nvSpPr>
            <p:cNvPr id="80" name="Oval 149">
              <a:extLst>
                <a:ext uri="{FF2B5EF4-FFF2-40B4-BE49-F238E27FC236}">
                  <a16:creationId xmlns:a16="http://schemas.microsoft.com/office/drawing/2014/main" id="{59F3A205-14FB-494F-9F14-1ADF2B93EF9F}"/>
                </a:ext>
              </a:extLst>
            </p:cNvPr>
            <p:cNvSpPr/>
            <p:nvPr/>
          </p:nvSpPr>
          <p:spPr>
            <a:xfrm>
              <a:off x="4196850" y="2304119"/>
              <a:ext cx="3096595" cy="3048759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4318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82" name="Group 153">
              <a:extLst>
                <a:ext uri="{FF2B5EF4-FFF2-40B4-BE49-F238E27FC236}">
                  <a16:creationId xmlns:a16="http://schemas.microsoft.com/office/drawing/2014/main" id="{82C16BC2-FBEA-4429-9B3C-06CAFBD6C9C1}"/>
                </a:ext>
              </a:extLst>
            </p:cNvPr>
            <p:cNvGrpSpPr/>
            <p:nvPr/>
          </p:nvGrpSpPr>
          <p:grpSpPr>
            <a:xfrm>
              <a:off x="5162200" y="2585959"/>
              <a:ext cx="1134937" cy="1117405"/>
              <a:chOff x="1631950" y="-66675"/>
              <a:chExt cx="1120775" cy="1120775"/>
            </a:xfrm>
            <a:blipFill dpi="0" rotWithShape="1">
              <a:blip r:embed="rId3"/>
              <a:srcRect/>
              <a:tile tx="0" ty="0" sx="100000" sy="100000" flip="none" algn="ctr"/>
            </a:blipFill>
          </p:grpSpPr>
          <p:sp>
            <p:nvSpPr>
              <p:cNvPr id="83" name="Oval 37">
                <a:extLst>
                  <a:ext uri="{FF2B5EF4-FFF2-40B4-BE49-F238E27FC236}">
                    <a16:creationId xmlns:a16="http://schemas.microsoft.com/office/drawing/2014/main" id="{54345FBD-A35D-4D6A-893E-022D179EC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5000" y="206375"/>
                <a:ext cx="576263" cy="5746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4" name="Freeform 38">
                <a:extLst>
                  <a:ext uri="{FF2B5EF4-FFF2-40B4-BE49-F238E27FC236}">
                    <a16:creationId xmlns:a16="http://schemas.microsoft.com/office/drawing/2014/main" id="{51E2F8A6-59F0-4827-993E-9D51EE52B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2013" y="-66675"/>
                <a:ext cx="120650" cy="182563"/>
              </a:xfrm>
              <a:custGeom>
                <a:avLst/>
                <a:gdLst>
                  <a:gd name="T0" fmla="*/ 32 w 32"/>
                  <a:gd name="T1" fmla="*/ 32 h 48"/>
                  <a:gd name="T2" fmla="*/ 16 w 32"/>
                  <a:gd name="T3" fmla="*/ 0 h 48"/>
                  <a:gd name="T4" fmla="*/ 16 w 32"/>
                  <a:gd name="T5" fmla="*/ 0 h 48"/>
                  <a:gd name="T6" fmla="*/ 16 w 32"/>
                  <a:gd name="T7" fmla="*/ 0 h 48"/>
                  <a:gd name="T8" fmla="*/ 16 w 32"/>
                  <a:gd name="T9" fmla="*/ 0 h 48"/>
                  <a:gd name="T10" fmla="*/ 16 w 32"/>
                  <a:gd name="T11" fmla="*/ 0 h 48"/>
                  <a:gd name="T12" fmla="*/ 0 w 32"/>
                  <a:gd name="T13" fmla="*/ 32 h 48"/>
                  <a:gd name="T14" fmla="*/ 16 w 32"/>
                  <a:gd name="T15" fmla="*/ 48 h 48"/>
                  <a:gd name="T16" fmla="*/ 16 w 32"/>
                  <a:gd name="T17" fmla="*/ 48 h 48"/>
                  <a:gd name="T18" fmla="*/ 16 w 32"/>
                  <a:gd name="T19" fmla="*/ 48 h 48"/>
                  <a:gd name="T20" fmla="*/ 16 w 32"/>
                  <a:gd name="T21" fmla="*/ 48 h 48"/>
                  <a:gd name="T22" fmla="*/ 16 w 32"/>
                  <a:gd name="T23" fmla="*/ 48 h 48"/>
                  <a:gd name="T24" fmla="*/ 32 w 32"/>
                  <a:gd name="T25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48">
                    <a:moveTo>
                      <a:pt x="32" y="32"/>
                    </a:moveTo>
                    <a:cubicBezTo>
                      <a:pt x="32" y="15"/>
                      <a:pt x="18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0" y="15"/>
                      <a:pt x="0" y="32"/>
                    </a:cubicBezTo>
                    <a:cubicBezTo>
                      <a:pt x="0" y="43"/>
                      <a:pt x="9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23" y="48"/>
                      <a:pt x="32" y="43"/>
                      <a:pt x="3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5" name="Freeform 39">
                <a:extLst>
                  <a:ext uri="{FF2B5EF4-FFF2-40B4-BE49-F238E27FC236}">
                    <a16:creationId xmlns:a16="http://schemas.microsoft.com/office/drawing/2014/main" id="{6DDBA001-3C19-434E-AF90-35F84C7328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2013" y="873125"/>
                <a:ext cx="120650" cy="180975"/>
              </a:xfrm>
              <a:custGeom>
                <a:avLst/>
                <a:gdLst>
                  <a:gd name="T0" fmla="*/ 0 w 32"/>
                  <a:gd name="T1" fmla="*/ 16 h 48"/>
                  <a:gd name="T2" fmla="*/ 16 w 32"/>
                  <a:gd name="T3" fmla="*/ 48 h 48"/>
                  <a:gd name="T4" fmla="*/ 16 w 32"/>
                  <a:gd name="T5" fmla="*/ 48 h 48"/>
                  <a:gd name="T6" fmla="*/ 16 w 32"/>
                  <a:gd name="T7" fmla="*/ 48 h 48"/>
                  <a:gd name="T8" fmla="*/ 16 w 32"/>
                  <a:gd name="T9" fmla="*/ 48 h 48"/>
                  <a:gd name="T10" fmla="*/ 16 w 32"/>
                  <a:gd name="T11" fmla="*/ 48 h 48"/>
                  <a:gd name="T12" fmla="*/ 32 w 32"/>
                  <a:gd name="T13" fmla="*/ 16 h 48"/>
                  <a:gd name="T14" fmla="*/ 16 w 32"/>
                  <a:gd name="T15" fmla="*/ 0 h 48"/>
                  <a:gd name="T16" fmla="*/ 16 w 32"/>
                  <a:gd name="T17" fmla="*/ 0 h 48"/>
                  <a:gd name="T18" fmla="*/ 16 w 32"/>
                  <a:gd name="T19" fmla="*/ 0 h 48"/>
                  <a:gd name="T20" fmla="*/ 16 w 32"/>
                  <a:gd name="T21" fmla="*/ 0 h 48"/>
                  <a:gd name="T22" fmla="*/ 16 w 32"/>
                  <a:gd name="T23" fmla="*/ 0 h 48"/>
                  <a:gd name="T24" fmla="*/ 0 w 32"/>
                  <a:gd name="T25" fmla="*/ 1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48">
                    <a:moveTo>
                      <a:pt x="0" y="16"/>
                    </a:moveTo>
                    <a:cubicBezTo>
                      <a:pt x="0" y="33"/>
                      <a:pt x="15" y="47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8" y="47"/>
                      <a:pt x="32" y="33"/>
                      <a:pt x="32" y="16"/>
                    </a:cubicBezTo>
                    <a:cubicBezTo>
                      <a:pt x="32" y="4"/>
                      <a:pt x="23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9" y="0"/>
                      <a:pt x="0" y="4"/>
                      <a:pt x="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6" name="Freeform 40">
                <a:extLst>
                  <a:ext uri="{FF2B5EF4-FFF2-40B4-BE49-F238E27FC236}">
                    <a16:creationId xmlns:a16="http://schemas.microsoft.com/office/drawing/2014/main" id="{F5398CDC-BB6F-4BC2-99D4-250FDCCD8E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0" y="433388"/>
                <a:ext cx="180975" cy="120650"/>
              </a:xfrm>
              <a:custGeom>
                <a:avLst/>
                <a:gdLst>
                  <a:gd name="T0" fmla="*/ 16 w 48"/>
                  <a:gd name="T1" fmla="*/ 32 h 32"/>
                  <a:gd name="T2" fmla="*/ 48 w 48"/>
                  <a:gd name="T3" fmla="*/ 16 h 32"/>
                  <a:gd name="T4" fmla="*/ 48 w 48"/>
                  <a:gd name="T5" fmla="*/ 16 h 32"/>
                  <a:gd name="T6" fmla="*/ 48 w 48"/>
                  <a:gd name="T7" fmla="*/ 16 h 32"/>
                  <a:gd name="T8" fmla="*/ 48 w 48"/>
                  <a:gd name="T9" fmla="*/ 16 h 32"/>
                  <a:gd name="T10" fmla="*/ 48 w 48"/>
                  <a:gd name="T11" fmla="*/ 16 h 32"/>
                  <a:gd name="T12" fmla="*/ 16 w 48"/>
                  <a:gd name="T13" fmla="*/ 0 h 32"/>
                  <a:gd name="T14" fmla="*/ 0 w 48"/>
                  <a:gd name="T15" fmla="*/ 16 h 32"/>
                  <a:gd name="T16" fmla="*/ 0 w 48"/>
                  <a:gd name="T17" fmla="*/ 16 h 32"/>
                  <a:gd name="T18" fmla="*/ 0 w 48"/>
                  <a:gd name="T19" fmla="*/ 16 h 32"/>
                  <a:gd name="T20" fmla="*/ 0 w 48"/>
                  <a:gd name="T21" fmla="*/ 16 h 32"/>
                  <a:gd name="T22" fmla="*/ 0 w 48"/>
                  <a:gd name="T23" fmla="*/ 16 h 32"/>
                  <a:gd name="T24" fmla="*/ 16 w 48"/>
                  <a:gd name="T2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8" h="32">
                    <a:moveTo>
                      <a:pt x="16" y="32"/>
                    </a:moveTo>
                    <a:cubicBezTo>
                      <a:pt x="33" y="32"/>
                      <a:pt x="48" y="17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4"/>
                      <a:pt x="33" y="0"/>
                      <a:pt x="16" y="0"/>
                    </a:cubicBezTo>
                    <a:cubicBezTo>
                      <a:pt x="5" y="0"/>
                      <a:pt x="0" y="9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3"/>
                      <a:pt x="5" y="32"/>
                      <a:pt x="16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7" name="Freeform 41">
                <a:extLst>
                  <a:ext uri="{FF2B5EF4-FFF2-40B4-BE49-F238E27FC236}">
                    <a16:creationId xmlns:a16="http://schemas.microsoft.com/office/drawing/2014/main" id="{18C7DF19-C794-48AB-B15B-08F4AC3ADD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1950" y="433388"/>
                <a:ext cx="182563" cy="120650"/>
              </a:xfrm>
              <a:custGeom>
                <a:avLst/>
                <a:gdLst>
                  <a:gd name="T0" fmla="*/ 32 w 48"/>
                  <a:gd name="T1" fmla="*/ 0 h 32"/>
                  <a:gd name="T2" fmla="*/ 0 w 48"/>
                  <a:gd name="T3" fmla="*/ 16 h 32"/>
                  <a:gd name="T4" fmla="*/ 0 w 48"/>
                  <a:gd name="T5" fmla="*/ 16 h 32"/>
                  <a:gd name="T6" fmla="*/ 0 w 48"/>
                  <a:gd name="T7" fmla="*/ 16 h 32"/>
                  <a:gd name="T8" fmla="*/ 0 w 48"/>
                  <a:gd name="T9" fmla="*/ 16 h 32"/>
                  <a:gd name="T10" fmla="*/ 0 w 48"/>
                  <a:gd name="T11" fmla="*/ 16 h 32"/>
                  <a:gd name="T12" fmla="*/ 32 w 48"/>
                  <a:gd name="T13" fmla="*/ 32 h 32"/>
                  <a:gd name="T14" fmla="*/ 48 w 48"/>
                  <a:gd name="T15" fmla="*/ 16 h 32"/>
                  <a:gd name="T16" fmla="*/ 48 w 48"/>
                  <a:gd name="T17" fmla="*/ 16 h 32"/>
                  <a:gd name="T18" fmla="*/ 48 w 48"/>
                  <a:gd name="T19" fmla="*/ 16 h 32"/>
                  <a:gd name="T20" fmla="*/ 48 w 48"/>
                  <a:gd name="T21" fmla="*/ 16 h 32"/>
                  <a:gd name="T22" fmla="*/ 48 w 48"/>
                  <a:gd name="T23" fmla="*/ 16 h 32"/>
                  <a:gd name="T24" fmla="*/ 32 w 48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8" h="32">
                    <a:moveTo>
                      <a:pt x="32" y="0"/>
                    </a:moveTo>
                    <a:cubicBezTo>
                      <a:pt x="15" y="0"/>
                      <a:pt x="1" y="14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7"/>
                      <a:pt x="15" y="32"/>
                      <a:pt x="32" y="32"/>
                    </a:cubicBezTo>
                    <a:cubicBezTo>
                      <a:pt x="44" y="32"/>
                      <a:pt x="48" y="23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9"/>
                      <a:pt x="44" y="0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8" name="Freeform 42">
                <a:extLst>
                  <a:ext uri="{FF2B5EF4-FFF2-40B4-BE49-F238E27FC236}">
                    <a16:creationId xmlns:a16="http://schemas.microsoft.com/office/drawing/2014/main" id="{0BF3882C-F81C-4BA7-8DF4-779A0CDEA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2050" y="93663"/>
                <a:ext cx="161925" cy="161925"/>
              </a:xfrm>
              <a:custGeom>
                <a:avLst/>
                <a:gdLst>
                  <a:gd name="T0" fmla="*/ 31 w 43"/>
                  <a:gd name="T1" fmla="*/ 35 h 43"/>
                  <a:gd name="T2" fmla="*/ 42 w 43"/>
                  <a:gd name="T3" fmla="*/ 1 h 43"/>
                  <a:gd name="T4" fmla="*/ 42 w 43"/>
                  <a:gd name="T5" fmla="*/ 1 h 43"/>
                  <a:gd name="T6" fmla="*/ 42 w 43"/>
                  <a:gd name="T7" fmla="*/ 1 h 43"/>
                  <a:gd name="T8" fmla="*/ 42 w 43"/>
                  <a:gd name="T9" fmla="*/ 1 h 43"/>
                  <a:gd name="T10" fmla="*/ 42 w 43"/>
                  <a:gd name="T11" fmla="*/ 1 h 43"/>
                  <a:gd name="T12" fmla="*/ 8 w 43"/>
                  <a:gd name="T13" fmla="*/ 12 h 43"/>
                  <a:gd name="T14" fmla="*/ 8 w 43"/>
                  <a:gd name="T15" fmla="*/ 35 h 43"/>
                  <a:gd name="T16" fmla="*/ 8 w 43"/>
                  <a:gd name="T17" fmla="*/ 35 h 43"/>
                  <a:gd name="T18" fmla="*/ 8 w 43"/>
                  <a:gd name="T19" fmla="*/ 35 h 43"/>
                  <a:gd name="T20" fmla="*/ 8 w 43"/>
                  <a:gd name="T21" fmla="*/ 35 h 43"/>
                  <a:gd name="T22" fmla="*/ 8 w 43"/>
                  <a:gd name="T23" fmla="*/ 35 h 43"/>
                  <a:gd name="T24" fmla="*/ 31 w 43"/>
                  <a:gd name="T25" fmla="*/ 3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31" y="35"/>
                    </a:moveTo>
                    <a:cubicBezTo>
                      <a:pt x="43" y="23"/>
                      <a:pt x="43" y="3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0"/>
                      <a:pt x="20" y="0"/>
                      <a:pt x="8" y="12"/>
                    </a:cubicBezTo>
                    <a:cubicBezTo>
                      <a:pt x="0" y="21"/>
                      <a:pt x="3" y="30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3" y="40"/>
                      <a:pt x="22" y="43"/>
                      <a:pt x="31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9" name="Freeform 43">
                <a:extLst>
                  <a:ext uri="{FF2B5EF4-FFF2-40B4-BE49-F238E27FC236}">
                    <a16:creationId xmlns:a16="http://schemas.microsoft.com/office/drawing/2014/main" id="{98733271-AFC8-4AF0-8DAE-540AEA4283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5463" y="728663"/>
                <a:ext cx="161925" cy="161925"/>
              </a:xfrm>
              <a:custGeom>
                <a:avLst/>
                <a:gdLst>
                  <a:gd name="T0" fmla="*/ 12 w 43"/>
                  <a:gd name="T1" fmla="*/ 8 h 43"/>
                  <a:gd name="T2" fmla="*/ 1 w 43"/>
                  <a:gd name="T3" fmla="*/ 42 h 43"/>
                  <a:gd name="T4" fmla="*/ 1 w 43"/>
                  <a:gd name="T5" fmla="*/ 42 h 43"/>
                  <a:gd name="T6" fmla="*/ 1 w 43"/>
                  <a:gd name="T7" fmla="*/ 42 h 43"/>
                  <a:gd name="T8" fmla="*/ 1 w 43"/>
                  <a:gd name="T9" fmla="*/ 42 h 43"/>
                  <a:gd name="T10" fmla="*/ 1 w 43"/>
                  <a:gd name="T11" fmla="*/ 42 h 43"/>
                  <a:gd name="T12" fmla="*/ 35 w 43"/>
                  <a:gd name="T13" fmla="*/ 31 h 43"/>
                  <a:gd name="T14" fmla="*/ 35 w 43"/>
                  <a:gd name="T15" fmla="*/ 8 h 43"/>
                  <a:gd name="T16" fmla="*/ 35 w 43"/>
                  <a:gd name="T17" fmla="*/ 8 h 43"/>
                  <a:gd name="T18" fmla="*/ 35 w 43"/>
                  <a:gd name="T19" fmla="*/ 8 h 43"/>
                  <a:gd name="T20" fmla="*/ 35 w 43"/>
                  <a:gd name="T21" fmla="*/ 8 h 43"/>
                  <a:gd name="T22" fmla="*/ 35 w 43"/>
                  <a:gd name="T23" fmla="*/ 8 h 43"/>
                  <a:gd name="T24" fmla="*/ 12 w 43"/>
                  <a:gd name="T25" fmla="*/ 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12" y="8"/>
                    </a:moveTo>
                    <a:cubicBezTo>
                      <a:pt x="0" y="20"/>
                      <a:pt x="0" y="41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2" y="43"/>
                      <a:pt x="23" y="43"/>
                      <a:pt x="35" y="31"/>
                    </a:cubicBezTo>
                    <a:cubicBezTo>
                      <a:pt x="43" y="23"/>
                      <a:pt x="40" y="13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0" y="4"/>
                      <a:pt x="20" y="0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0" name="Freeform 44">
                <a:extLst>
                  <a:ext uri="{FF2B5EF4-FFF2-40B4-BE49-F238E27FC236}">
                    <a16:creationId xmlns:a16="http://schemas.microsoft.com/office/drawing/2014/main" id="{50F6EA9B-330A-42B7-A9A2-B1B227EBB4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2050" y="728663"/>
                <a:ext cx="161925" cy="161925"/>
              </a:xfrm>
              <a:custGeom>
                <a:avLst/>
                <a:gdLst>
                  <a:gd name="T0" fmla="*/ 8 w 43"/>
                  <a:gd name="T1" fmla="*/ 31 h 43"/>
                  <a:gd name="T2" fmla="*/ 42 w 43"/>
                  <a:gd name="T3" fmla="*/ 42 h 43"/>
                  <a:gd name="T4" fmla="*/ 42 w 43"/>
                  <a:gd name="T5" fmla="*/ 42 h 43"/>
                  <a:gd name="T6" fmla="*/ 42 w 43"/>
                  <a:gd name="T7" fmla="*/ 42 h 43"/>
                  <a:gd name="T8" fmla="*/ 42 w 43"/>
                  <a:gd name="T9" fmla="*/ 42 h 43"/>
                  <a:gd name="T10" fmla="*/ 42 w 43"/>
                  <a:gd name="T11" fmla="*/ 42 h 43"/>
                  <a:gd name="T12" fmla="*/ 31 w 43"/>
                  <a:gd name="T13" fmla="*/ 8 h 43"/>
                  <a:gd name="T14" fmla="*/ 8 w 43"/>
                  <a:gd name="T15" fmla="*/ 8 h 43"/>
                  <a:gd name="T16" fmla="*/ 8 w 43"/>
                  <a:gd name="T17" fmla="*/ 8 h 43"/>
                  <a:gd name="T18" fmla="*/ 8 w 43"/>
                  <a:gd name="T19" fmla="*/ 8 h 43"/>
                  <a:gd name="T20" fmla="*/ 8 w 43"/>
                  <a:gd name="T21" fmla="*/ 8 h 43"/>
                  <a:gd name="T22" fmla="*/ 8 w 43"/>
                  <a:gd name="T23" fmla="*/ 8 h 43"/>
                  <a:gd name="T24" fmla="*/ 8 w 43"/>
                  <a:gd name="T2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8" y="31"/>
                    </a:moveTo>
                    <a:cubicBezTo>
                      <a:pt x="20" y="43"/>
                      <a:pt x="41" y="43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1"/>
                      <a:pt x="43" y="20"/>
                      <a:pt x="31" y="8"/>
                    </a:cubicBezTo>
                    <a:cubicBezTo>
                      <a:pt x="22" y="0"/>
                      <a:pt x="13" y="4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3" y="13"/>
                      <a:pt x="0" y="23"/>
                      <a:pt x="8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1" name="Freeform 45">
                <a:extLst>
                  <a:ext uri="{FF2B5EF4-FFF2-40B4-BE49-F238E27FC236}">
                    <a16:creationId xmlns:a16="http://schemas.microsoft.com/office/drawing/2014/main" id="{AAFB94D8-4BCB-49F8-AD65-A172C2DCCE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5463" y="93663"/>
                <a:ext cx="161925" cy="161925"/>
              </a:xfrm>
              <a:custGeom>
                <a:avLst/>
                <a:gdLst>
                  <a:gd name="T0" fmla="*/ 35 w 43"/>
                  <a:gd name="T1" fmla="*/ 12 h 43"/>
                  <a:gd name="T2" fmla="*/ 1 w 43"/>
                  <a:gd name="T3" fmla="*/ 1 h 43"/>
                  <a:gd name="T4" fmla="*/ 1 w 43"/>
                  <a:gd name="T5" fmla="*/ 1 h 43"/>
                  <a:gd name="T6" fmla="*/ 1 w 43"/>
                  <a:gd name="T7" fmla="*/ 1 h 43"/>
                  <a:gd name="T8" fmla="*/ 1 w 43"/>
                  <a:gd name="T9" fmla="*/ 1 h 43"/>
                  <a:gd name="T10" fmla="*/ 1 w 43"/>
                  <a:gd name="T11" fmla="*/ 1 h 43"/>
                  <a:gd name="T12" fmla="*/ 12 w 43"/>
                  <a:gd name="T13" fmla="*/ 35 h 43"/>
                  <a:gd name="T14" fmla="*/ 35 w 43"/>
                  <a:gd name="T15" fmla="*/ 35 h 43"/>
                  <a:gd name="T16" fmla="*/ 35 w 43"/>
                  <a:gd name="T17" fmla="*/ 35 h 43"/>
                  <a:gd name="T18" fmla="*/ 35 w 43"/>
                  <a:gd name="T19" fmla="*/ 35 h 43"/>
                  <a:gd name="T20" fmla="*/ 35 w 43"/>
                  <a:gd name="T21" fmla="*/ 35 h 43"/>
                  <a:gd name="T22" fmla="*/ 35 w 43"/>
                  <a:gd name="T23" fmla="*/ 35 h 43"/>
                  <a:gd name="T24" fmla="*/ 35 w 43"/>
                  <a:gd name="T25" fmla="*/ 1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35" y="12"/>
                    </a:moveTo>
                    <a:cubicBezTo>
                      <a:pt x="23" y="0"/>
                      <a:pt x="2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3"/>
                      <a:pt x="0" y="23"/>
                      <a:pt x="12" y="35"/>
                    </a:cubicBezTo>
                    <a:cubicBezTo>
                      <a:pt x="20" y="43"/>
                      <a:pt x="30" y="40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40" y="30"/>
                      <a:pt x="43" y="21"/>
                      <a:pt x="3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92" name="TextBox 179">
              <a:extLst>
                <a:ext uri="{FF2B5EF4-FFF2-40B4-BE49-F238E27FC236}">
                  <a16:creationId xmlns:a16="http://schemas.microsoft.com/office/drawing/2014/main" id="{95C1BF8C-199F-4856-81BA-43FF10289A1A}"/>
                </a:ext>
              </a:extLst>
            </p:cNvPr>
            <p:cNvSpPr txBox="1"/>
            <p:nvPr/>
          </p:nvSpPr>
          <p:spPr>
            <a:xfrm>
              <a:off x="4508741" y="4112154"/>
              <a:ext cx="2515070" cy="558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基于无剑</a:t>
              </a:r>
              <a:r>
                <a:rPr lang="en-US" altLang="zh-CN" sz="1600" dirty="0">
                  <a:solidFill>
                    <a:schemeClr val="bg1">
                      <a:lumMod val="65000"/>
                    </a:schemeClr>
                  </a:solidFill>
                </a:rPr>
                <a:t>100SoC</a:t>
              </a:r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的</a:t>
              </a:r>
              <a:endParaRPr lang="en-US" altLang="zh-CN" sz="16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algn="ctr"/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安防云台</a:t>
              </a:r>
            </a:p>
          </p:txBody>
        </p:sp>
        <p:sp>
          <p:nvSpPr>
            <p:cNvPr id="93" name="Rectangle 180">
              <a:extLst>
                <a:ext uri="{FF2B5EF4-FFF2-40B4-BE49-F238E27FC236}">
                  <a16:creationId xmlns:a16="http://schemas.microsoft.com/office/drawing/2014/main" id="{1AFE40AD-7553-4886-84F1-36C3B0B507B2}"/>
                </a:ext>
              </a:extLst>
            </p:cNvPr>
            <p:cNvSpPr/>
            <p:nvPr/>
          </p:nvSpPr>
          <p:spPr>
            <a:xfrm>
              <a:off x="5348722" y="3784422"/>
              <a:ext cx="835118" cy="35267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vo" panose="02000000000000000000" pitchFamily="2" charset="0"/>
                </a:rPr>
                <a:t>济小台</a:t>
              </a:r>
              <a:endParaRPr lang="id-ID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vo" panose="02000000000000000000" pitchFamily="2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1BE611BB-9EF5-4FB0-A072-844DB4153B80}"/>
              </a:ext>
            </a:extLst>
          </p:cNvPr>
          <p:cNvGrpSpPr/>
          <p:nvPr/>
        </p:nvGrpSpPr>
        <p:grpSpPr>
          <a:xfrm>
            <a:off x="6240385" y="4256115"/>
            <a:ext cx="2279094" cy="2243886"/>
            <a:chOff x="6240385" y="4256115"/>
            <a:chExt cx="2279094" cy="2243886"/>
          </a:xfrm>
        </p:grpSpPr>
        <p:sp>
          <p:nvSpPr>
            <p:cNvPr id="27" name="Oval 109">
              <a:extLst>
                <a:ext uri="{FF2B5EF4-FFF2-40B4-BE49-F238E27FC236}">
                  <a16:creationId xmlns:a16="http://schemas.microsoft.com/office/drawing/2014/main" id="{A6FAC751-2F2D-4B7D-B23A-4C435B2B7634}"/>
                </a:ext>
              </a:extLst>
            </p:cNvPr>
            <p:cNvSpPr/>
            <p:nvPr/>
          </p:nvSpPr>
          <p:spPr>
            <a:xfrm>
              <a:off x="6240385" y="4256115"/>
              <a:ext cx="2279094" cy="2243886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429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1" name="TextBox 150">
              <a:extLst>
                <a:ext uri="{FF2B5EF4-FFF2-40B4-BE49-F238E27FC236}">
                  <a16:creationId xmlns:a16="http://schemas.microsoft.com/office/drawing/2014/main" id="{92BD00A9-7D01-465B-B448-63C703589C6F}"/>
                </a:ext>
              </a:extLst>
            </p:cNvPr>
            <p:cNvSpPr txBox="1"/>
            <p:nvPr/>
          </p:nvSpPr>
          <p:spPr>
            <a:xfrm>
              <a:off x="7025904" y="5751366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步进电机</a:t>
              </a:r>
              <a:endParaRPr lang="id-ID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A34B6E9-7A98-42CA-AA1C-219E4DE0D85E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7029525" y="4949985"/>
              <a:ext cx="742689" cy="726143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5 h 204"/>
                <a:gd name="T34" fmla="*/ 34 w 208"/>
                <a:gd name="T35" fmla="*/ 138 h 204"/>
                <a:gd name="T36" fmla="*/ 22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0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5"/>
                    <a:pt x="28" y="125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2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3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5" y="135"/>
                    <a:pt x="70" y="120"/>
                    <a:pt x="70" y="102"/>
                  </a:cubicBezTo>
                  <a:cubicBezTo>
                    <a:pt x="70" y="84"/>
                    <a:pt x="85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</a:path>
              </a:pathLst>
            </a:custGeom>
            <a:blipFill>
              <a:blip r:embed="rId3"/>
              <a:tile tx="0" ty="0" sx="100000" sy="100000" flip="none" algn="bl"/>
            </a:blip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22BEE513-814B-47DE-9C3F-5F2AB90EEB67}"/>
              </a:ext>
            </a:extLst>
          </p:cNvPr>
          <p:cNvGrpSpPr/>
          <p:nvPr/>
        </p:nvGrpSpPr>
        <p:grpSpPr>
          <a:xfrm>
            <a:off x="2820565" y="3601184"/>
            <a:ext cx="1944887" cy="1914842"/>
            <a:chOff x="2820565" y="3601184"/>
            <a:chExt cx="1944887" cy="1914842"/>
          </a:xfrm>
        </p:grpSpPr>
        <p:sp>
          <p:nvSpPr>
            <p:cNvPr id="28" name="Oval 110">
              <a:extLst>
                <a:ext uri="{FF2B5EF4-FFF2-40B4-BE49-F238E27FC236}">
                  <a16:creationId xmlns:a16="http://schemas.microsoft.com/office/drawing/2014/main" id="{EFF16C6A-7A3B-48CE-BE04-7FE01D53B534}"/>
                </a:ext>
              </a:extLst>
            </p:cNvPr>
            <p:cNvSpPr/>
            <p:nvPr/>
          </p:nvSpPr>
          <p:spPr>
            <a:xfrm>
              <a:off x="2820565" y="3601184"/>
              <a:ext cx="1944887" cy="1914842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4318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8" name="TextBox 147">
              <a:extLst>
                <a:ext uri="{FF2B5EF4-FFF2-40B4-BE49-F238E27FC236}">
                  <a16:creationId xmlns:a16="http://schemas.microsoft.com/office/drawing/2014/main" id="{F2C8279E-23B2-4DCF-ADFD-A48FD7E4635B}"/>
                </a:ext>
              </a:extLst>
            </p:cNvPr>
            <p:cNvSpPr txBox="1"/>
            <p:nvPr/>
          </p:nvSpPr>
          <p:spPr>
            <a:xfrm>
              <a:off x="3324774" y="4856455"/>
              <a:ext cx="9364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无剑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100</a:t>
              </a:r>
              <a:endPara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T Sans" panose="020B0503020203020204" pitchFamily="34" charset="0"/>
              </a:endParaRPr>
            </a:p>
          </p:txBody>
        </p:sp>
        <p:grpSp>
          <p:nvGrpSpPr>
            <p:cNvPr id="95" name="Group 145">
              <a:extLst>
                <a:ext uri="{FF2B5EF4-FFF2-40B4-BE49-F238E27FC236}">
                  <a16:creationId xmlns:a16="http://schemas.microsoft.com/office/drawing/2014/main" id="{ED9D0FAC-BEDD-49B4-82C9-CCD6FC96BF15}"/>
                </a:ext>
              </a:extLst>
            </p:cNvPr>
            <p:cNvGrpSpPr/>
            <p:nvPr/>
          </p:nvGrpSpPr>
          <p:grpSpPr>
            <a:xfrm>
              <a:off x="3418691" y="4256115"/>
              <a:ext cx="766686" cy="465856"/>
              <a:chOff x="6351" y="0"/>
              <a:chExt cx="490538" cy="311150"/>
            </a:xfrm>
            <a:blipFill>
              <a:blip r:embed="rId3"/>
              <a:tile tx="0" ty="0" sx="100000" sy="100000" flip="none" algn="tr"/>
            </a:blipFill>
          </p:grpSpPr>
          <p:sp>
            <p:nvSpPr>
              <p:cNvPr id="96" name="Freeform 144">
                <a:extLst>
                  <a:ext uri="{FF2B5EF4-FFF2-40B4-BE49-F238E27FC236}">
                    <a16:creationId xmlns:a16="http://schemas.microsoft.com/office/drawing/2014/main" id="{E1A73A5E-5065-412D-97E7-BBDAEE986D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51" y="0"/>
                <a:ext cx="490538" cy="311150"/>
              </a:xfrm>
              <a:custGeom>
                <a:avLst/>
                <a:gdLst>
                  <a:gd name="T0" fmla="*/ 128 w 128"/>
                  <a:gd name="T1" fmla="*/ 39 h 80"/>
                  <a:gd name="T2" fmla="*/ 128 w 128"/>
                  <a:gd name="T3" fmla="*/ 39 h 80"/>
                  <a:gd name="T4" fmla="*/ 127 w 128"/>
                  <a:gd name="T5" fmla="*/ 38 h 80"/>
                  <a:gd name="T6" fmla="*/ 127 w 128"/>
                  <a:gd name="T7" fmla="*/ 38 h 80"/>
                  <a:gd name="T8" fmla="*/ 64 w 128"/>
                  <a:gd name="T9" fmla="*/ 0 h 80"/>
                  <a:gd name="T10" fmla="*/ 0 w 128"/>
                  <a:gd name="T11" fmla="*/ 38 h 80"/>
                  <a:gd name="T12" fmla="*/ 0 w 128"/>
                  <a:gd name="T13" fmla="*/ 38 h 80"/>
                  <a:gd name="T14" fmla="*/ 0 w 128"/>
                  <a:gd name="T15" fmla="*/ 39 h 80"/>
                  <a:gd name="T16" fmla="*/ 0 w 128"/>
                  <a:gd name="T17" fmla="*/ 39 h 80"/>
                  <a:gd name="T18" fmla="*/ 0 w 128"/>
                  <a:gd name="T19" fmla="*/ 40 h 80"/>
                  <a:gd name="T20" fmla="*/ 0 w 128"/>
                  <a:gd name="T21" fmla="*/ 41 h 80"/>
                  <a:gd name="T22" fmla="*/ 0 w 128"/>
                  <a:gd name="T23" fmla="*/ 41 h 80"/>
                  <a:gd name="T24" fmla="*/ 0 w 128"/>
                  <a:gd name="T25" fmla="*/ 42 h 80"/>
                  <a:gd name="T26" fmla="*/ 0 w 128"/>
                  <a:gd name="T27" fmla="*/ 42 h 80"/>
                  <a:gd name="T28" fmla="*/ 64 w 128"/>
                  <a:gd name="T29" fmla="*/ 80 h 80"/>
                  <a:gd name="T30" fmla="*/ 127 w 128"/>
                  <a:gd name="T31" fmla="*/ 42 h 80"/>
                  <a:gd name="T32" fmla="*/ 127 w 128"/>
                  <a:gd name="T33" fmla="*/ 42 h 80"/>
                  <a:gd name="T34" fmla="*/ 128 w 128"/>
                  <a:gd name="T35" fmla="*/ 41 h 80"/>
                  <a:gd name="T36" fmla="*/ 128 w 128"/>
                  <a:gd name="T37" fmla="*/ 41 h 80"/>
                  <a:gd name="T38" fmla="*/ 128 w 128"/>
                  <a:gd name="T39" fmla="*/ 40 h 80"/>
                  <a:gd name="T40" fmla="*/ 128 w 128"/>
                  <a:gd name="T41" fmla="*/ 39 h 80"/>
                  <a:gd name="T42" fmla="*/ 64 w 128"/>
                  <a:gd name="T43" fmla="*/ 72 h 80"/>
                  <a:gd name="T44" fmla="*/ 9 w 128"/>
                  <a:gd name="T45" fmla="*/ 40 h 80"/>
                  <a:gd name="T46" fmla="*/ 64 w 128"/>
                  <a:gd name="T47" fmla="*/ 8 h 80"/>
                  <a:gd name="T48" fmla="*/ 119 w 128"/>
                  <a:gd name="T49" fmla="*/ 40 h 80"/>
                  <a:gd name="T50" fmla="*/ 64 w 128"/>
                  <a:gd name="T51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8" h="80">
                    <a:moveTo>
                      <a:pt x="128" y="39"/>
                    </a:moveTo>
                    <a:cubicBezTo>
                      <a:pt x="128" y="39"/>
                      <a:pt x="128" y="39"/>
                      <a:pt x="128" y="39"/>
                    </a:cubicBezTo>
                    <a:cubicBezTo>
                      <a:pt x="128" y="39"/>
                      <a:pt x="128" y="38"/>
                      <a:pt x="127" y="38"/>
                    </a:cubicBezTo>
                    <a:cubicBezTo>
                      <a:pt x="127" y="38"/>
                      <a:pt x="127" y="38"/>
                      <a:pt x="127" y="38"/>
                    </a:cubicBezTo>
                    <a:cubicBezTo>
                      <a:pt x="116" y="16"/>
                      <a:pt x="91" y="0"/>
                      <a:pt x="64" y="0"/>
                    </a:cubicBezTo>
                    <a:cubicBezTo>
                      <a:pt x="37" y="0"/>
                      <a:pt x="12" y="16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8"/>
                      <a:pt x="0" y="38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39"/>
                      <a:pt x="0" y="40"/>
                      <a:pt x="0" y="40"/>
                    </a:cubicBezTo>
                    <a:cubicBezTo>
                      <a:pt x="0" y="40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2" y="64"/>
                      <a:pt x="37" y="80"/>
                      <a:pt x="64" y="80"/>
                    </a:cubicBezTo>
                    <a:cubicBezTo>
                      <a:pt x="91" y="80"/>
                      <a:pt x="116" y="64"/>
                      <a:pt x="127" y="42"/>
                    </a:cubicBezTo>
                    <a:cubicBezTo>
                      <a:pt x="127" y="42"/>
                      <a:pt x="127" y="42"/>
                      <a:pt x="127" y="42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0"/>
                      <a:pt x="128" y="40"/>
                    </a:cubicBezTo>
                    <a:cubicBezTo>
                      <a:pt x="128" y="40"/>
                      <a:pt x="128" y="39"/>
                      <a:pt x="128" y="39"/>
                    </a:cubicBezTo>
                    <a:close/>
                    <a:moveTo>
                      <a:pt x="64" y="72"/>
                    </a:moveTo>
                    <a:cubicBezTo>
                      <a:pt x="41" y="72"/>
                      <a:pt x="19" y="59"/>
                      <a:pt x="9" y="40"/>
                    </a:cubicBezTo>
                    <a:cubicBezTo>
                      <a:pt x="20" y="21"/>
                      <a:pt x="41" y="8"/>
                      <a:pt x="64" y="8"/>
                    </a:cubicBezTo>
                    <a:cubicBezTo>
                      <a:pt x="86" y="8"/>
                      <a:pt x="108" y="21"/>
                      <a:pt x="119" y="40"/>
                    </a:cubicBezTo>
                    <a:cubicBezTo>
                      <a:pt x="108" y="59"/>
                      <a:pt x="86" y="72"/>
                      <a:pt x="64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7" name="Freeform 145">
                <a:extLst>
                  <a:ext uri="{FF2B5EF4-FFF2-40B4-BE49-F238E27FC236}">
                    <a16:creationId xmlns:a16="http://schemas.microsoft.com/office/drawing/2014/main" id="{64411220-6162-4786-A905-FFD3D1EC03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01" y="93663"/>
                <a:ext cx="68263" cy="69850"/>
              </a:xfrm>
              <a:custGeom>
                <a:avLst/>
                <a:gdLst>
                  <a:gd name="T0" fmla="*/ 16 w 18"/>
                  <a:gd name="T1" fmla="*/ 0 h 18"/>
                  <a:gd name="T2" fmla="*/ 16 w 18"/>
                  <a:gd name="T3" fmla="*/ 0 h 18"/>
                  <a:gd name="T4" fmla="*/ 0 w 18"/>
                  <a:gd name="T5" fmla="*/ 16 h 18"/>
                  <a:gd name="T6" fmla="*/ 2 w 18"/>
                  <a:gd name="T7" fmla="*/ 18 h 18"/>
                  <a:gd name="T8" fmla="*/ 4 w 18"/>
                  <a:gd name="T9" fmla="*/ 16 h 18"/>
                  <a:gd name="T10" fmla="*/ 16 w 18"/>
                  <a:gd name="T11" fmla="*/ 4 h 18"/>
                  <a:gd name="T12" fmla="*/ 16 w 18"/>
                  <a:gd name="T13" fmla="*/ 4 h 18"/>
                  <a:gd name="T14" fmla="*/ 18 w 18"/>
                  <a:gd name="T15" fmla="*/ 2 h 18"/>
                  <a:gd name="T16" fmla="*/ 16 w 18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8"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17"/>
                      <a:pt x="1" y="18"/>
                      <a:pt x="2" y="18"/>
                    </a:cubicBezTo>
                    <a:cubicBezTo>
                      <a:pt x="3" y="18"/>
                      <a:pt x="4" y="17"/>
                      <a:pt x="4" y="16"/>
                    </a:cubicBezTo>
                    <a:cubicBezTo>
                      <a:pt x="4" y="9"/>
                      <a:pt x="9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7" y="4"/>
                      <a:pt x="18" y="3"/>
                      <a:pt x="18" y="2"/>
                    </a:cubicBezTo>
                    <a:cubicBezTo>
                      <a:pt x="18" y="1"/>
                      <a:pt x="17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8" name="Freeform 146">
                <a:extLst>
                  <a:ext uri="{FF2B5EF4-FFF2-40B4-BE49-F238E27FC236}">
                    <a16:creationId xmlns:a16="http://schemas.microsoft.com/office/drawing/2014/main" id="{DFE10C0E-2BC9-41B2-9AA9-921F16039A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4463" y="46038"/>
                <a:ext cx="214313" cy="219075"/>
              </a:xfrm>
              <a:custGeom>
                <a:avLst/>
                <a:gdLst>
                  <a:gd name="T0" fmla="*/ 28 w 56"/>
                  <a:gd name="T1" fmla="*/ 0 h 56"/>
                  <a:gd name="T2" fmla="*/ 0 w 56"/>
                  <a:gd name="T3" fmla="*/ 28 h 56"/>
                  <a:gd name="T4" fmla="*/ 28 w 56"/>
                  <a:gd name="T5" fmla="*/ 56 h 56"/>
                  <a:gd name="T6" fmla="*/ 56 w 56"/>
                  <a:gd name="T7" fmla="*/ 28 h 56"/>
                  <a:gd name="T8" fmla="*/ 28 w 56"/>
                  <a:gd name="T9" fmla="*/ 0 h 56"/>
                  <a:gd name="T10" fmla="*/ 28 w 56"/>
                  <a:gd name="T11" fmla="*/ 52 h 56"/>
                  <a:gd name="T12" fmla="*/ 4 w 56"/>
                  <a:gd name="T13" fmla="*/ 28 h 56"/>
                  <a:gd name="T14" fmla="*/ 28 w 56"/>
                  <a:gd name="T15" fmla="*/ 4 h 56"/>
                  <a:gd name="T16" fmla="*/ 52 w 56"/>
                  <a:gd name="T17" fmla="*/ 28 h 56"/>
                  <a:gd name="T18" fmla="*/ 28 w 56"/>
                  <a:gd name="T19" fmla="*/ 5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6">
                    <a:moveTo>
                      <a:pt x="28" y="0"/>
                    </a:moveTo>
                    <a:cubicBezTo>
                      <a:pt x="12" y="0"/>
                      <a:pt x="0" y="13"/>
                      <a:pt x="0" y="28"/>
                    </a:cubicBezTo>
                    <a:cubicBezTo>
                      <a:pt x="0" y="43"/>
                      <a:pt x="12" y="56"/>
                      <a:pt x="28" y="56"/>
                    </a:cubicBezTo>
                    <a:cubicBezTo>
                      <a:pt x="43" y="56"/>
                      <a:pt x="56" y="43"/>
                      <a:pt x="56" y="28"/>
                    </a:cubicBezTo>
                    <a:cubicBezTo>
                      <a:pt x="56" y="13"/>
                      <a:pt x="43" y="0"/>
                      <a:pt x="28" y="0"/>
                    </a:cubicBezTo>
                    <a:close/>
                    <a:moveTo>
                      <a:pt x="28" y="52"/>
                    </a:moveTo>
                    <a:cubicBezTo>
                      <a:pt x="15" y="52"/>
                      <a:pt x="4" y="41"/>
                      <a:pt x="4" y="28"/>
                    </a:cubicBezTo>
                    <a:cubicBezTo>
                      <a:pt x="4" y="15"/>
                      <a:pt x="15" y="4"/>
                      <a:pt x="28" y="4"/>
                    </a:cubicBezTo>
                    <a:cubicBezTo>
                      <a:pt x="41" y="4"/>
                      <a:pt x="52" y="15"/>
                      <a:pt x="52" y="28"/>
                    </a:cubicBezTo>
                    <a:cubicBezTo>
                      <a:pt x="52" y="41"/>
                      <a:pt x="41" y="52"/>
                      <a:pt x="28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AB23D54B-4F7F-4B99-914D-C0D00625832B}"/>
              </a:ext>
            </a:extLst>
          </p:cNvPr>
          <p:cNvGrpSpPr/>
          <p:nvPr/>
        </p:nvGrpSpPr>
        <p:grpSpPr>
          <a:xfrm>
            <a:off x="6949064" y="1830546"/>
            <a:ext cx="1531063" cy="1507411"/>
            <a:chOff x="6949064" y="1830546"/>
            <a:chExt cx="1531063" cy="1507411"/>
          </a:xfrm>
        </p:grpSpPr>
        <p:sp>
          <p:nvSpPr>
            <p:cNvPr id="29" name="Oval 111">
              <a:extLst>
                <a:ext uri="{FF2B5EF4-FFF2-40B4-BE49-F238E27FC236}">
                  <a16:creationId xmlns:a16="http://schemas.microsoft.com/office/drawing/2014/main" id="{37337891-9A5F-4BD6-BF14-BA55240A6831}"/>
                </a:ext>
              </a:extLst>
            </p:cNvPr>
            <p:cNvSpPr/>
            <p:nvPr/>
          </p:nvSpPr>
          <p:spPr>
            <a:xfrm>
              <a:off x="6949064" y="1830546"/>
              <a:ext cx="1531063" cy="1507411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175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64" name="TextBox 133">
              <a:extLst>
                <a:ext uri="{FF2B5EF4-FFF2-40B4-BE49-F238E27FC236}">
                  <a16:creationId xmlns:a16="http://schemas.microsoft.com/office/drawing/2014/main" id="{E1F318CA-5B8E-4201-897E-288A034DF5A5}"/>
                </a:ext>
              </a:extLst>
            </p:cNvPr>
            <p:cNvSpPr txBox="1"/>
            <p:nvPr/>
          </p:nvSpPr>
          <p:spPr>
            <a:xfrm>
              <a:off x="7429257" y="2833477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极小化</a:t>
              </a:r>
              <a:endParaRPr lang="id-ID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99" name="Freeform 83">
              <a:extLst>
                <a:ext uri="{FF2B5EF4-FFF2-40B4-BE49-F238E27FC236}">
                  <a16:creationId xmlns:a16="http://schemas.microsoft.com/office/drawing/2014/main" id="{2F55970F-0E82-49B2-980F-ED63021E6C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81621" y="2094981"/>
              <a:ext cx="641373" cy="657770"/>
            </a:xfrm>
            <a:custGeom>
              <a:avLst/>
              <a:gdLst>
                <a:gd name="T0" fmla="*/ 81 w 128"/>
                <a:gd name="T1" fmla="*/ 14 h 128"/>
                <a:gd name="T2" fmla="*/ 53 w 128"/>
                <a:gd name="T3" fmla="*/ 36 h 128"/>
                <a:gd name="T4" fmla="*/ 33 w 128"/>
                <a:gd name="T5" fmla="*/ 36 h 128"/>
                <a:gd name="T6" fmla="*/ 0 w 128"/>
                <a:gd name="T7" fmla="*/ 56 h 128"/>
                <a:gd name="T8" fmla="*/ 24 w 128"/>
                <a:gd name="T9" fmla="*/ 84 h 128"/>
                <a:gd name="T10" fmla="*/ 32 w 128"/>
                <a:gd name="T11" fmla="*/ 128 h 128"/>
                <a:gd name="T12" fmla="*/ 56 w 128"/>
                <a:gd name="T13" fmla="*/ 120 h 128"/>
                <a:gd name="T14" fmla="*/ 52 w 128"/>
                <a:gd name="T15" fmla="*/ 108 h 128"/>
                <a:gd name="T16" fmla="*/ 52 w 128"/>
                <a:gd name="T17" fmla="*/ 80 h 128"/>
                <a:gd name="T18" fmla="*/ 53 w 128"/>
                <a:gd name="T19" fmla="*/ 78 h 128"/>
                <a:gd name="T20" fmla="*/ 54 w 128"/>
                <a:gd name="T21" fmla="*/ 77 h 128"/>
                <a:gd name="T22" fmla="*/ 55 w 128"/>
                <a:gd name="T23" fmla="*/ 76 h 128"/>
                <a:gd name="T24" fmla="*/ 81 w 128"/>
                <a:gd name="T25" fmla="*/ 98 h 128"/>
                <a:gd name="T26" fmla="*/ 128 w 128"/>
                <a:gd name="T27" fmla="*/ 56 h 128"/>
                <a:gd name="T28" fmla="*/ 80 w 128"/>
                <a:gd name="T29" fmla="*/ 56 h 128"/>
                <a:gd name="T30" fmla="*/ 92 w 128"/>
                <a:gd name="T31" fmla="*/ 44 h 128"/>
                <a:gd name="T32" fmla="*/ 92 w 128"/>
                <a:gd name="T33" fmla="*/ 68 h 128"/>
                <a:gd name="T34" fmla="*/ 80 w 128"/>
                <a:gd name="T35" fmla="*/ 56 h 128"/>
                <a:gd name="T36" fmla="*/ 16 w 128"/>
                <a:gd name="T37" fmla="*/ 44 h 128"/>
                <a:gd name="T38" fmla="*/ 40 w 128"/>
                <a:gd name="T39" fmla="*/ 56 h 128"/>
                <a:gd name="T40" fmla="*/ 16 w 128"/>
                <a:gd name="T41" fmla="*/ 68 h 128"/>
                <a:gd name="T42" fmla="*/ 48 w 128"/>
                <a:gd name="T43" fmla="*/ 120 h 128"/>
                <a:gd name="T44" fmla="*/ 32 w 128"/>
                <a:gd name="T45" fmla="*/ 84 h 128"/>
                <a:gd name="T46" fmla="*/ 33 w 128"/>
                <a:gd name="T47" fmla="*/ 76 h 128"/>
                <a:gd name="T48" fmla="*/ 45 w 128"/>
                <a:gd name="T49" fmla="*/ 76 h 128"/>
                <a:gd name="T50" fmla="*/ 44 w 128"/>
                <a:gd name="T51" fmla="*/ 108 h 128"/>
                <a:gd name="T52" fmla="*/ 48 w 128"/>
                <a:gd name="T53" fmla="*/ 117 h 128"/>
                <a:gd name="T54" fmla="*/ 53 w 128"/>
                <a:gd name="T55" fmla="*/ 68 h 128"/>
                <a:gd name="T56" fmla="*/ 52 w 128"/>
                <a:gd name="T57" fmla="*/ 68 h 128"/>
                <a:gd name="T58" fmla="*/ 52 w 128"/>
                <a:gd name="T59" fmla="*/ 44 h 128"/>
                <a:gd name="T60" fmla="*/ 74 w 128"/>
                <a:gd name="T61" fmla="*/ 36 h 128"/>
                <a:gd name="T62" fmla="*/ 74 w 128"/>
                <a:gd name="T63" fmla="*/ 76 h 128"/>
                <a:gd name="T64" fmla="*/ 100 w 128"/>
                <a:gd name="T65" fmla="*/ 104 h 128"/>
                <a:gd name="T66" fmla="*/ 92 w 128"/>
                <a:gd name="T67" fmla="*/ 76 h 128"/>
                <a:gd name="T68" fmla="*/ 92 w 128"/>
                <a:gd name="T69" fmla="*/ 36 h 128"/>
                <a:gd name="T70" fmla="*/ 100 w 128"/>
                <a:gd name="T71" fmla="*/ 8 h 128"/>
                <a:gd name="T72" fmla="*/ 100 w 128"/>
                <a:gd name="T73" fmla="*/ 10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8">
                  <a:moveTo>
                    <a:pt x="100" y="0"/>
                  </a:moveTo>
                  <a:cubicBezTo>
                    <a:pt x="92" y="0"/>
                    <a:pt x="85" y="6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74" y="27"/>
                    <a:pt x="64" y="36"/>
                    <a:pt x="53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7" y="36"/>
                    <a:pt x="0" y="45"/>
                    <a:pt x="0" y="56"/>
                  </a:cubicBezTo>
                  <a:cubicBezTo>
                    <a:pt x="0" y="67"/>
                    <a:pt x="7" y="76"/>
                    <a:pt x="16" y="76"/>
                  </a:cubicBezTo>
                  <a:cubicBezTo>
                    <a:pt x="20" y="76"/>
                    <a:pt x="24" y="80"/>
                    <a:pt x="24" y="84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4"/>
                    <a:pt x="28" y="128"/>
                    <a:pt x="32" y="128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2" y="128"/>
                    <a:pt x="56" y="124"/>
                    <a:pt x="56" y="120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56" y="112"/>
                    <a:pt x="52" y="110"/>
                    <a:pt x="52" y="108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79"/>
                    <a:pt x="52" y="79"/>
                    <a:pt x="53" y="78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53" y="77"/>
                    <a:pt x="53" y="77"/>
                    <a:pt x="54" y="77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4" y="76"/>
                    <a:pt x="55" y="76"/>
                    <a:pt x="55" y="76"/>
                  </a:cubicBezTo>
                  <a:cubicBezTo>
                    <a:pt x="65" y="77"/>
                    <a:pt x="74" y="85"/>
                    <a:pt x="81" y="98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5" y="106"/>
                    <a:pt x="92" y="112"/>
                    <a:pt x="100" y="112"/>
                  </a:cubicBezTo>
                  <a:cubicBezTo>
                    <a:pt x="118" y="112"/>
                    <a:pt x="128" y="84"/>
                    <a:pt x="128" y="56"/>
                  </a:cubicBezTo>
                  <a:cubicBezTo>
                    <a:pt x="128" y="28"/>
                    <a:pt x="118" y="0"/>
                    <a:pt x="100" y="0"/>
                  </a:cubicBezTo>
                  <a:close/>
                  <a:moveTo>
                    <a:pt x="80" y="56"/>
                  </a:moveTo>
                  <a:cubicBezTo>
                    <a:pt x="80" y="52"/>
                    <a:pt x="80" y="48"/>
                    <a:pt x="81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6" y="44"/>
                    <a:pt x="100" y="49"/>
                    <a:pt x="100" y="56"/>
                  </a:cubicBezTo>
                  <a:cubicBezTo>
                    <a:pt x="100" y="63"/>
                    <a:pt x="96" y="68"/>
                    <a:pt x="92" y="68"/>
                  </a:cubicBezTo>
                  <a:cubicBezTo>
                    <a:pt x="81" y="68"/>
                    <a:pt x="81" y="68"/>
                    <a:pt x="81" y="68"/>
                  </a:cubicBezTo>
                  <a:cubicBezTo>
                    <a:pt x="80" y="64"/>
                    <a:pt x="80" y="60"/>
                    <a:pt x="80" y="56"/>
                  </a:cubicBezTo>
                  <a:close/>
                  <a:moveTo>
                    <a:pt x="8" y="56"/>
                  </a:moveTo>
                  <a:cubicBezTo>
                    <a:pt x="8" y="49"/>
                    <a:pt x="12" y="44"/>
                    <a:pt x="16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2" y="47"/>
                    <a:pt x="40" y="51"/>
                    <a:pt x="40" y="56"/>
                  </a:cubicBezTo>
                  <a:cubicBezTo>
                    <a:pt x="40" y="61"/>
                    <a:pt x="42" y="65"/>
                    <a:pt x="44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2" y="68"/>
                    <a:pt x="8" y="63"/>
                    <a:pt x="8" y="56"/>
                  </a:cubicBezTo>
                  <a:close/>
                  <a:moveTo>
                    <a:pt x="48" y="120"/>
                  </a:moveTo>
                  <a:cubicBezTo>
                    <a:pt x="32" y="120"/>
                    <a:pt x="32" y="120"/>
                    <a:pt x="32" y="120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2" y="81"/>
                    <a:pt x="31" y="78"/>
                    <a:pt x="30" y="76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45" y="76"/>
                    <a:pt x="45" y="76"/>
                    <a:pt x="45" y="76"/>
                  </a:cubicBezTo>
                  <a:cubicBezTo>
                    <a:pt x="44" y="77"/>
                    <a:pt x="44" y="79"/>
                    <a:pt x="44" y="80"/>
                  </a:cubicBezTo>
                  <a:cubicBezTo>
                    <a:pt x="44" y="108"/>
                    <a:pt x="44" y="108"/>
                    <a:pt x="44" y="108"/>
                  </a:cubicBezTo>
                  <a:cubicBezTo>
                    <a:pt x="44" y="112"/>
                    <a:pt x="46" y="114"/>
                    <a:pt x="47" y="116"/>
                  </a:cubicBezTo>
                  <a:cubicBezTo>
                    <a:pt x="48" y="116"/>
                    <a:pt x="48" y="116"/>
                    <a:pt x="48" y="117"/>
                  </a:cubicBezTo>
                  <a:lnTo>
                    <a:pt x="48" y="120"/>
                  </a:lnTo>
                  <a:close/>
                  <a:moveTo>
                    <a:pt x="53" y="68"/>
                  </a:moveTo>
                  <a:cubicBezTo>
                    <a:pt x="52" y="68"/>
                    <a:pt x="52" y="68"/>
                    <a:pt x="52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48" y="68"/>
                    <a:pt x="44" y="63"/>
                    <a:pt x="44" y="56"/>
                  </a:cubicBezTo>
                  <a:cubicBezTo>
                    <a:pt x="44" y="49"/>
                    <a:pt x="48" y="44"/>
                    <a:pt x="52" y="44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60" y="44"/>
                    <a:pt x="68" y="41"/>
                    <a:pt x="74" y="36"/>
                  </a:cubicBezTo>
                  <a:cubicBezTo>
                    <a:pt x="73" y="42"/>
                    <a:pt x="72" y="49"/>
                    <a:pt x="72" y="56"/>
                  </a:cubicBezTo>
                  <a:cubicBezTo>
                    <a:pt x="72" y="63"/>
                    <a:pt x="73" y="70"/>
                    <a:pt x="74" y="76"/>
                  </a:cubicBezTo>
                  <a:cubicBezTo>
                    <a:pt x="68" y="71"/>
                    <a:pt x="60" y="68"/>
                    <a:pt x="53" y="68"/>
                  </a:cubicBezTo>
                  <a:close/>
                  <a:moveTo>
                    <a:pt x="100" y="104"/>
                  </a:moveTo>
                  <a:cubicBezTo>
                    <a:pt x="92" y="104"/>
                    <a:pt x="85" y="93"/>
                    <a:pt x="82" y="76"/>
                  </a:cubicBezTo>
                  <a:cubicBezTo>
                    <a:pt x="92" y="76"/>
                    <a:pt x="92" y="76"/>
                    <a:pt x="92" y="76"/>
                  </a:cubicBezTo>
                  <a:cubicBezTo>
                    <a:pt x="101" y="76"/>
                    <a:pt x="108" y="67"/>
                    <a:pt x="108" y="56"/>
                  </a:cubicBezTo>
                  <a:cubicBezTo>
                    <a:pt x="108" y="45"/>
                    <a:pt x="101" y="36"/>
                    <a:pt x="92" y="36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5" y="19"/>
                    <a:pt x="92" y="8"/>
                    <a:pt x="100" y="8"/>
                  </a:cubicBezTo>
                  <a:cubicBezTo>
                    <a:pt x="111" y="8"/>
                    <a:pt x="120" y="29"/>
                    <a:pt x="120" y="56"/>
                  </a:cubicBezTo>
                  <a:cubicBezTo>
                    <a:pt x="120" y="83"/>
                    <a:pt x="111" y="104"/>
                    <a:pt x="100" y="104"/>
                  </a:cubicBezTo>
                  <a:close/>
                </a:path>
              </a:pathLst>
            </a:custGeom>
            <a:blipFill>
              <a:blip r:embed="rId3"/>
              <a:tile tx="0" ty="0" sx="100000" sy="100000" flip="none" algn="r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35FE3230-5038-4961-8CA7-C30AB16C1745}"/>
              </a:ext>
            </a:extLst>
          </p:cNvPr>
          <p:cNvGrpSpPr/>
          <p:nvPr/>
        </p:nvGrpSpPr>
        <p:grpSpPr>
          <a:xfrm>
            <a:off x="3622083" y="1534306"/>
            <a:ext cx="1424332" cy="1257251"/>
            <a:chOff x="3544259" y="1534306"/>
            <a:chExt cx="1424332" cy="1257251"/>
          </a:xfrm>
        </p:grpSpPr>
        <p:sp>
          <p:nvSpPr>
            <p:cNvPr id="30" name="Oval 112">
              <a:extLst>
                <a:ext uri="{FF2B5EF4-FFF2-40B4-BE49-F238E27FC236}">
                  <a16:creationId xmlns:a16="http://schemas.microsoft.com/office/drawing/2014/main" id="{F3B91C89-28E2-47FA-B070-3E856D0AE1CD}"/>
                </a:ext>
              </a:extLst>
            </p:cNvPr>
            <p:cNvSpPr/>
            <p:nvPr/>
          </p:nvSpPr>
          <p:spPr>
            <a:xfrm>
              <a:off x="3562750" y="1534306"/>
              <a:ext cx="1341520" cy="1257251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175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54" name="TextBox 123">
              <a:extLst>
                <a:ext uri="{FF2B5EF4-FFF2-40B4-BE49-F238E27FC236}">
                  <a16:creationId xmlns:a16="http://schemas.microsoft.com/office/drawing/2014/main" id="{CEB304F3-A4D9-4DE8-85F7-441BB1A074CC}"/>
                </a:ext>
              </a:extLst>
            </p:cNvPr>
            <p:cNvSpPr txBox="1"/>
            <p:nvPr/>
          </p:nvSpPr>
          <p:spPr>
            <a:xfrm>
              <a:off x="3544259" y="2328604"/>
              <a:ext cx="14243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类实时</a:t>
              </a:r>
              <a:endPara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操作系统</a:t>
              </a:r>
              <a:endPara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grpSp>
          <p:nvGrpSpPr>
            <p:cNvPr id="100" name="Group 234">
              <a:extLst>
                <a:ext uri="{FF2B5EF4-FFF2-40B4-BE49-F238E27FC236}">
                  <a16:creationId xmlns:a16="http://schemas.microsoft.com/office/drawing/2014/main" id="{5E6A47AC-046D-4139-921D-631E4D221E02}"/>
                </a:ext>
              </a:extLst>
            </p:cNvPr>
            <p:cNvGrpSpPr/>
            <p:nvPr/>
          </p:nvGrpSpPr>
          <p:grpSpPr>
            <a:xfrm>
              <a:off x="3993751" y="1718038"/>
              <a:ext cx="479517" cy="593516"/>
              <a:chOff x="812800" y="2719388"/>
              <a:chExt cx="1017588" cy="1158875"/>
            </a:xfrm>
            <a:blipFill>
              <a:blip r:embed="rId3"/>
              <a:tile tx="0" ty="0" sx="100000" sy="100000" flip="none" algn="tr"/>
            </a:blipFill>
          </p:grpSpPr>
          <p:sp>
            <p:nvSpPr>
              <p:cNvPr id="101" name="Freeform 35">
                <a:extLst>
                  <a:ext uri="{FF2B5EF4-FFF2-40B4-BE49-F238E27FC236}">
                    <a16:creationId xmlns:a16="http://schemas.microsoft.com/office/drawing/2014/main" id="{8BAAD98F-4184-4DAC-87A8-6F99E13945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00" y="2719388"/>
                <a:ext cx="1017588" cy="1158875"/>
              </a:xfrm>
              <a:custGeom>
                <a:avLst/>
                <a:gdLst>
                  <a:gd name="T0" fmla="*/ 56 w 112"/>
                  <a:gd name="T1" fmla="*/ 0 h 128"/>
                  <a:gd name="T2" fmla="*/ 0 w 112"/>
                  <a:gd name="T3" fmla="*/ 26 h 128"/>
                  <a:gd name="T4" fmla="*/ 0 w 112"/>
                  <a:gd name="T5" fmla="*/ 102 h 128"/>
                  <a:gd name="T6" fmla="*/ 56 w 112"/>
                  <a:gd name="T7" fmla="*/ 128 h 128"/>
                  <a:gd name="T8" fmla="*/ 112 w 112"/>
                  <a:gd name="T9" fmla="*/ 102 h 128"/>
                  <a:gd name="T10" fmla="*/ 112 w 112"/>
                  <a:gd name="T11" fmla="*/ 26 h 128"/>
                  <a:gd name="T12" fmla="*/ 56 w 112"/>
                  <a:gd name="T13" fmla="*/ 0 h 128"/>
                  <a:gd name="T14" fmla="*/ 104 w 112"/>
                  <a:gd name="T15" fmla="*/ 102 h 128"/>
                  <a:gd name="T16" fmla="*/ 56 w 112"/>
                  <a:gd name="T17" fmla="*/ 120 h 128"/>
                  <a:gd name="T18" fmla="*/ 8 w 112"/>
                  <a:gd name="T19" fmla="*/ 102 h 128"/>
                  <a:gd name="T20" fmla="*/ 8 w 112"/>
                  <a:gd name="T21" fmla="*/ 87 h 128"/>
                  <a:gd name="T22" fmla="*/ 56 w 112"/>
                  <a:gd name="T23" fmla="*/ 100 h 128"/>
                  <a:gd name="T24" fmla="*/ 104 w 112"/>
                  <a:gd name="T25" fmla="*/ 87 h 128"/>
                  <a:gd name="T26" fmla="*/ 104 w 112"/>
                  <a:gd name="T27" fmla="*/ 102 h 128"/>
                  <a:gd name="T28" fmla="*/ 104 w 112"/>
                  <a:gd name="T29" fmla="*/ 78 h 128"/>
                  <a:gd name="T30" fmla="*/ 104 w 112"/>
                  <a:gd name="T31" fmla="*/ 78 h 128"/>
                  <a:gd name="T32" fmla="*/ 104 w 112"/>
                  <a:gd name="T33" fmla="*/ 78 h 128"/>
                  <a:gd name="T34" fmla="*/ 56 w 112"/>
                  <a:gd name="T35" fmla="*/ 96 h 128"/>
                  <a:gd name="T36" fmla="*/ 8 w 112"/>
                  <a:gd name="T37" fmla="*/ 78 h 128"/>
                  <a:gd name="T38" fmla="*/ 8 w 112"/>
                  <a:gd name="T39" fmla="*/ 78 h 128"/>
                  <a:gd name="T40" fmla="*/ 8 w 112"/>
                  <a:gd name="T41" fmla="*/ 78 h 128"/>
                  <a:gd name="T42" fmla="*/ 8 w 112"/>
                  <a:gd name="T43" fmla="*/ 63 h 128"/>
                  <a:gd name="T44" fmla="*/ 56 w 112"/>
                  <a:gd name="T45" fmla="*/ 76 h 128"/>
                  <a:gd name="T46" fmla="*/ 104 w 112"/>
                  <a:gd name="T47" fmla="*/ 63 h 128"/>
                  <a:gd name="T48" fmla="*/ 104 w 112"/>
                  <a:gd name="T49" fmla="*/ 78 h 128"/>
                  <a:gd name="T50" fmla="*/ 104 w 112"/>
                  <a:gd name="T51" fmla="*/ 54 h 128"/>
                  <a:gd name="T52" fmla="*/ 104 w 112"/>
                  <a:gd name="T53" fmla="*/ 54 h 128"/>
                  <a:gd name="T54" fmla="*/ 104 w 112"/>
                  <a:gd name="T55" fmla="*/ 54 h 128"/>
                  <a:gd name="T56" fmla="*/ 56 w 112"/>
                  <a:gd name="T57" fmla="*/ 72 h 128"/>
                  <a:gd name="T58" fmla="*/ 8 w 112"/>
                  <a:gd name="T59" fmla="*/ 54 h 128"/>
                  <a:gd name="T60" fmla="*/ 8 w 112"/>
                  <a:gd name="T61" fmla="*/ 54 h 128"/>
                  <a:gd name="T62" fmla="*/ 8 w 112"/>
                  <a:gd name="T63" fmla="*/ 54 h 128"/>
                  <a:gd name="T64" fmla="*/ 8 w 112"/>
                  <a:gd name="T65" fmla="*/ 40 h 128"/>
                  <a:gd name="T66" fmla="*/ 56 w 112"/>
                  <a:gd name="T67" fmla="*/ 52 h 128"/>
                  <a:gd name="T68" fmla="*/ 104 w 112"/>
                  <a:gd name="T69" fmla="*/ 40 h 128"/>
                  <a:gd name="T70" fmla="*/ 104 w 112"/>
                  <a:gd name="T71" fmla="*/ 54 h 128"/>
                  <a:gd name="T72" fmla="*/ 56 w 112"/>
                  <a:gd name="T73" fmla="*/ 44 h 128"/>
                  <a:gd name="T74" fmla="*/ 8 w 112"/>
                  <a:gd name="T75" fmla="*/ 26 h 128"/>
                  <a:gd name="T76" fmla="*/ 56 w 112"/>
                  <a:gd name="T77" fmla="*/ 8 h 128"/>
                  <a:gd name="T78" fmla="*/ 104 w 112"/>
                  <a:gd name="T79" fmla="*/ 26 h 128"/>
                  <a:gd name="T80" fmla="*/ 56 w 112"/>
                  <a:gd name="T81" fmla="*/ 44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2" h="128">
                    <a:moveTo>
                      <a:pt x="56" y="0"/>
                    </a:moveTo>
                    <a:cubicBezTo>
                      <a:pt x="29" y="0"/>
                      <a:pt x="0" y="8"/>
                      <a:pt x="0" y="26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20"/>
                      <a:pt x="29" y="128"/>
                      <a:pt x="56" y="128"/>
                    </a:cubicBezTo>
                    <a:cubicBezTo>
                      <a:pt x="83" y="128"/>
                      <a:pt x="112" y="120"/>
                      <a:pt x="112" y="102"/>
                    </a:cubicBezTo>
                    <a:cubicBezTo>
                      <a:pt x="112" y="26"/>
                      <a:pt x="112" y="26"/>
                      <a:pt x="112" y="26"/>
                    </a:cubicBezTo>
                    <a:cubicBezTo>
                      <a:pt x="112" y="8"/>
                      <a:pt x="83" y="0"/>
                      <a:pt x="56" y="0"/>
                    </a:cubicBezTo>
                    <a:close/>
                    <a:moveTo>
                      <a:pt x="104" y="102"/>
                    </a:moveTo>
                    <a:cubicBezTo>
                      <a:pt x="104" y="112"/>
                      <a:pt x="83" y="120"/>
                      <a:pt x="56" y="120"/>
                    </a:cubicBezTo>
                    <a:cubicBezTo>
                      <a:pt x="29" y="120"/>
                      <a:pt x="8" y="112"/>
                      <a:pt x="8" y="102"/>
                    </a:cubicBezTo>
                    <a:cubicBezTo>
                      <a:pt x="8" y="87"/>
                      <a:pt x="8" y="87"/>
                      <a:pt x="8" y="87"/>
                    </a:cubicBezTo>
                    <a:cubicBezTo>
                      <a:pt x="16" y="96"/>
                      <a:pt x="36" y="100"/>
                      <a:pt x="56" y="100"/>
                    </a:cubicBezTo>
                    <a:cubicBezTo>
                      <a:pt x="76" y="100"/>
                      <a:pt x="96" y="96"/>
                      <a:pt x="104" y="87"/>
                    </a:cubicBezTo>
                    <a:lnTo>
                      <a:pt x="104" y="102"/>
                    </a:lnTo>
                    <a:close/>
                    <a:moveTo>
                      <a:pt x="104" y="78"/>
                    </a:moveTo>
                    <a:cubicBezTo>
                      <a:pt x="104" y="78"/>
                      <a:pt x="104" y="78"/>
                      <a:pt x="104" y="78"/>
                    </a:cubicBezTo>
                    <a:cubicBezTo>
                      <a:pt x="104" y="78"/>
                      <a:pt x="104" y="78"/>
                      <a:pt x="104" y="78"/>
                    </a:cubicBezTo>
                    <a:cubicBezTo>
                      <a:pt x="104" y="88"/>
                      <a:pt x="83" y="96"/>
                      <a:pt x="56" y="96"/>
                    </a:cubicBezTo>
                    <a:cubicBezTo>
                      <a:pt x="29" y="96"/>
                      <a:pt x="8" y="8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16" y="72"/>
                      <a:pt x="36" y="76"/>
                      <a:pt x="56" y="76"/>
                    </a:cubicBezTo>
                    <a:cubicBezTo>
                      <a:pt x="76" y="76"/>
                      <a:pt x="96" y="72"/>
                      <a:pt x="104" y="63"/>
                    </a:cubicBezTo>
                    <a:lnTo>
                      <a:pt x="104" y="78"/>
                    </a:lnTo>
                    <a:close/>
                    <a:moveTo>
                      <a:pt x="104" y="54"/>
                    </a:move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64"/>
                      <a:pt x="83" y="72"/>
                      <a:pt x="56" y="72"/>
                    </a:cubicBezTo>
                    <a:cubicBezTo>
                      <a:pt x="29" y="72"/>
                      <a:pt x="8" y="6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18" y="48"/>
                      <a:pt x="38" y="52"/>
                      <a:pt x="56" y="52"/>
                    </a:cubicBezTo>
                    <a:cubicBezTo>
                      <a:pt x="74" y="52"/>
                      <a:pt x="94" y="48"/>
                      <a:pt x="104" y="40"/>
                    </a:cubicBezTo>
                    <a:lnTo>
                      <a:pt x="104" y="54"/>
                    </a:lnTo>
                    <a:close/>
                    <a:moveTo>
                      <a:pt x="56" y="44"/>
                    </a:moveTo>
                    <a:cubicBezTo>
                      <a:pt x="29" y="44"/>
                      <a:pt x="8" y="36"/>
                      <a:pt x="8" y="26"/>
                    </a:cubicBezTo>
                    <a:cubicBezTo>
                      <a:pt x="8" y="16"/>
                      <a:pt x="29" y="8"/>
                      <a:pt x="56" y="8"/>
                    </a:cubicBezTo>
                    <a:cubicBezTo>
                      <a:pt x="83" y="8"/>
                      <a:pt x="104" y="16"/>
                      <a:pt x="104" y="26"/>
                    </a:cubicBezTo>
                    <a:cubicBezTo>
                      <a:pt x="104" y="36"/>
                      <a:pt x="83" y="44"/>
                      <a:pt x="56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2" name="Oval 36">
                <a:extLst>
                  <a:ext uri="{FF2B5EF4-FFF2-40B4-BE49-F238E27FC236}">
                    <a16:creationId xmlns:a16="http://schemas.microsoft.com/office/drawing/2014/main" id="{EC112522-9F03-497E-B8FF-D518CDAF00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624263"/>
                <a:ext cx="71438" cy="730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3" name="Oval 37">
                <a:extLst>
                  <a:ext uri="{FF2B5EF4-FFF2-40B4-BE49-F238E27FC236}">
                    <a16:creationId xmlns:a16="http://schemas.microsoft.com/office/drawing/2014/main" id="{D7453196-ACC6-40F3-8CB4-AFE5858917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406776"/>
                <a:ext cx="71438" cy="730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4" name="Oval 38">
                <a:extLst>
                  <a:ext uri="{FF2B5EF4-FFF2-40B4-BE49-F238E27FC236}">
                    <a16:creationId xmlns:a16="http://schemas.microsoft.com/office/drawing/2014/main" id="{9FE66ED4-8DA8-41B4-B3A4-49F559ACC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190876"/>
                <a:ext cx="71438" cy="714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59" name="矩形: 剪去对角 58">
            <a:extLst>
              <a:ext uri="{FF2B5EF4-FFF2-40B4-BE49-F238E27FC236}">
                <a16:creationId xmlns:a16="http://schemas.microsoft.com/office/drawing/2014/main" id="{52683BCF-2A00-4B72-ABDB-AA3222ADB73C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AE16CF08-30A3-4FFD-AFF6-71DD2E7C5688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69" name="矩形: 剪去对角 68">
              <a:extLst>
                <a:ext uri="{FF2B5EF4-FFF2-40B4-BE49-F238E27FC236}">
                  <a16:creationId xmlns:a16="http://schemas.microsoft.com/office/drawing/2014/main" id="{DC9CFAC5-BCEC-46E3-A34D-4F15B33458BF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28E3E97E-2C67-4030-A7FE-362C6398C831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1EFEB5DE-3B0D-4027-8AC2-DCE3156460DB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365BD050-06FA-40B8-8F99-41CD0AF5ED1C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5BB998F0-FDB0-49B7-A90B-0C441B3B11CD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11152974-E7AD-4438-A050-6305BC85936C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940748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Bell MT"/>
        <a:ea typeface="等线"/>
        <a:cs typeface=""/>
      </a:majorFont>
      <a:minorFont>
        <a:latin typeface="Bell MT"/>
        <a:ea typeface="等线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2310</TotalTime>
  <Words>1358</Words>
  <Application>Microsoft Office PowerPoint</Application>
  <PresentationFormat>宽屏</PresentationFormat>
  <Paragraphs>147</Paragraphs>
  <Slides>17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35" baseType="lpstr">
      <vt:lpstr>Adobe 仿宋 Std R</vt:lpstr>
      <vt:lpstr>Arvo</vt:lpstr>
      <vt:lpstr>PT Sans</vt:lpstr>
      <vt:lpstr>等线</vt:lpstr>
      <vt:lpstr>等线 Light</vt:lpstr>
      <vt:lpstr>方正粗黑宋简体</vt:lpstr>
      <vt:lpstr>汉仪智楷繁</vt:lpstr>
      <vt:lpstr>微软雅黑</vt:lpstr>
      <vt:lpstr>禹卫书法行书繁体
</vt:lpstr>
      <vt:lpstr>禹卫书法行书简体
</vt:lpstr>
      <vt:lpstr>Arial</vt:lpstr>
      <vt:lpstr>Bell MT</vt:lpstr>
      <vt:lpstr>Calibri</vt:lpstr>
      <vt:lpstr>Calibri Light</vt:lpstr>
      <vt:lpstr>Wingdings</vt:lpstr>
      <vt:lpstr>方正兰亭细黑_GBK_M</vt:lpstr>
      <vt:lpstr>Office 主题</vt:lpstr>
      <vt:lpstr>3_Office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Lee Gary</cp:lastModifiedBy>
  <cp:revision>227</cp:revision>
  <dcterms:created xsi:type="dcterms:W3CDTF">2015-02-19T23:46:49Z</dcterms:created>
  <dcterms:modified xsi:type="dcterms:W3CDTF">2020-06-18T06:55:25Z</dcterms:modified>
</cp:coreProperties>
</file>